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76" r:id="rId4"/>
    <p:sldId id="258" r:id="rId5"/>
    <p:sldId id="259" r:id="rId6"/>
    <p:sldId id="277" r:id="rId7"/>
    <p:sldId id="278" r:id="rId8"/>
    <p:sldId id="279" r:id="rId9"/>
    <p:sldId id="280" r:id="rId10"/>
    <p:sldId id="281" r:id="rId11"/>
    <p:sldId id="282" r:id="rId12"/>
    <p:sldId id="292" r:id="rId13"/>
    <p:sldId id="283" r:id="rId14"/>
    <p:sldId id="284" r:id="rId15"/>
    <p:sldId id="285" r:id="rId16"/>
    <p:sldId id="286" r:id="rId17"/>
    <p:sldId id="287" r:id="rId18"/>
    <p:sldId id="288" r:id="rId19"/>
    <p:sldId id="289" r:id="rId20"/>
    <p:sldId id="290" r:id="rId21"/>
    <p:sldId id="29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0" y="14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56D6-D801-FA2D-E319-8AF11DF866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93A8C0-BA45-1C2A-A4D6-D7DD546960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412225-ED05-F8E1-39C4-88FB2284961A}"/>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3DC63A43-EC39-B6A0-083B-B428FEBE07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296940-9BE5-9495-2F75-3F36D7A7B93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658400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47DA7-B0B2-6ABE-1DB5-B770AF6570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D47AA-DE16-1B54-434C-780C1AC7E5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61372-6930-A4E8-37D1-7C451F0924CF}"/>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CE09ED1D-BD52-22A0-F3CB-3CBAD1A35A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424CB9-D0A2-9CBC-7EBB-57B44AAC03BD}"/>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11255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7BBB-CF6F-B23F-E14B-D877758952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0457D2-F2D8-AEC0-3300-87B2247D6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ECED82-D0F8-E8E3-4F36-6B6AAFB7125A}"/>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46B18BEB-9046-1592-BCA2-1ADD5AF992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C27477-26E2-2689-81D2-2A67963C498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60734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319F4-175F-B63F-D536-E05CAFDAFF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B147D0-54AE-6279-7B8C-1D08FB873E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1C9A72-E758-4CD4-83E3-FED63D6B81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21F6CE-3045-B45C-066C-BC7BED3AB71D}"/>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6" name="Footer Placeholder 5">
            <a:extLst>
              <a:ext uri="{FF2B5EF4-FFF2-40B4-BE49-F238E27FC236}">
                <a16:creationId xmlns:a16="http://schemas.microsoft.com/office/drawing/2014/main" id="{34F6B027-0BBC-27D1-3C42-D7C686F39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17A788-FE07-4BED-89D7-6FB2AD53F007}"/>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79620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D7C4-82CD-FF57-5CCF-C69B6FD8FB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F00744-897A-3266-9535-B8DEE1291A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A6A2A2-DF3F-9773-2906-DA7FAD49D7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0E9F06-3205-7E29-7652-2C210540E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DA073B-2287-0F0A-5DBF-8BD74E47D9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64B6CE-2FB3-BBC4-5848-BA71D0158D16}"/>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8" name="Footer Placeholder 7">
            <a:extLst>
              <a:ext uri="{FF2B5EF4-FFF2-40B4-BE49-F238E27FC236}">
                <a16:creationId xmlns:a16="http://schemas.microsoft.com/office/drawing/2014/main" id="{1E6BAADC-59CC-CB6A-A2A5-F3E1B16FF3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96E064-A4B5-D80B-0EF0-6B5E0B53D3F3}"/>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549554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81E18-7503-CCC4-5C2D-695C0CE965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736A9D-C59D-1788-EE61-9CD3B4E9798B}"/>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4" name="Footer Placeholder 3">
            <a:extLst>
              <a:ext uri="{FF2B5EF4-FFF2-40B4-BE49-F238E27FC236}">
                <a16:creationId xmlns:a16="http://schemas.microsoft.com/office/drawing/2014/main" id="{3299CA69-C85D-8B9B-13CC-86EF2FDE1A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9E6744-1625-C8BA-3608-3FAF79E6F305}"/>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481852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A4B326-44C9-D1AB-CA09-8C618439032F}"/>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3" name="Footer Placeholder 2">
            <a:extLst>
              <a:ext uri="{FF2B5EF4-FFF2-40B4-BE49-F238E27FC236}">
                <a16:creationId xmlns:a16="http://schemas.microsoft.com/office/drawing/2014/main" id="{7C1A3C32-53CE-FD42-701F-818B0EA0E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CC8B9B-B8DB-BC1E-34FD-608C84C7DF6C}"/>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37690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A4D47-8048-A6A0-E3F5-B29CEAA49E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959C24-CF70-73CC-77E0-2FBBB77E9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BD5ABC-86E9-5A9D-469C-CAFE3A47B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F7B3F8-C6B7-145C-B922-B5F071C807A2}"/>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6" name="Footer Placeholder 5">
            <a:extLst>
              <a:ext uri="{FF2B5EF4-FFF2-40B4-BE49-F238E27FC236}">
                <a16:creationId xmlns:a16="http://schemas.microsoft.com/office/drawing/2014/main" id="{1A22463E-C2C0-781F-2EB1-0190B3CE3B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AAB542-5285-26A0-CF10-C1C58D84321F}"/>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3991819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98838-4C58-CD04-CF0C-9D5C0F436E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957BA6-FCFA-055A-F2E3-9CD411B417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350950-8A71-0D6C-88FF-008B71216B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DBA49B-3604-A6E6-D253-172AC4A11CD8}"/>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6" name="Footer Placeholder 5">
            <a:extLst>
              <a:ext uri="{FF2B5EF4-FFF2-40B4-BE49-F238E27FC236}">
                <a16:creationId xmlns:a16="http://schemas.microsoft.com/office/drawing/2014/main" id="{62284F70-CF7F-0589-284F-3B3987E835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F1FC-9BF8-6A15-0331-BF9997853311}"/>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098809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C10B-8CCC-CD0B-CC17-C14BCD1094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84ED69-4EC5-CB7E-EA5C-7A7CDC33A1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CA02F-D721-1EEE-2549-0D0E9E2BF44B}"/>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D8CD3281-E702-C14F-7785-6ECE5E4B90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3889B1-0F74-5F2B-5997-1786F3E14D4A}"/>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1990817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6374BA-549E-3531-579E-243A94509D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F9099C-5B0C-B922-4040-974B6E20CE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63EF46-8B25-9BC0-DEEC-90F14C340672}"/>
              </a:ext>
            </a:extLst>
          </p:cNvPr>
          <p:cNvSpPr>
            <a:spLocks noGrp="1"/>
          </p:cNvSpPr>
          <p:nvPr>
            <p:ph type="dt" sz="half" idx="10"/>
          </p:nvPr>
        </p:nvSpPr>
        <p:spPr/>
        <p:txBody>
          <a:body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69813FC8-B5F2-2A2D-1317-437154F71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F4345-A569-BF04-6EA7-198E2D4B2678}"/>
              </a:ext>
            </a:extLst>
          </p:cNvPr>
          <p:cNvSpPr>
            <a:spLocks noGrp="1"/>
          </p:cNvSpPr>
          <p:nvPr>
            <p:ph type="sldNum" sz="quarter" idx="12"/>
          </p:nvPr>
        </p:nvSpPr>
        <p:spPr/>
        <p:txBody>
          <a:bodyPr/>
          <a:lstStyle/>
          <a:p>
            <a:fld id="{D674FE1F-5F63-45AC-A5F4-761FE47AE569}" type="slidenum">
              <a:rPr lang="en-US" smtClean="0"/>
              <a:t>‹#›</a:t>
            </a:fld>
            <a:endParaRPr lang="en-US"/>
          </a:p>
        </p:txBody>
      </p:sp>
    </p:spTree>
    <p:extLst>
      <p:ext uri="{BB962C8B-B14F-4D97-AF65-F5344CB8AC3E}">
        <p14:creationId xmlns:p14="http://schemas.microsoft.com/office/powerpoint/2010/main" val="2531812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673F5-297E-8151-81D0-76A34729F9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918A6A-9B74-7FA9-F72A-D1EDA7631C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11EF-A0B6-8E20-CA75-D83F53962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BFECB6-7C5E-4904-AA0E-4BC37958F315}" type="datetimeFigureOut">
              <a:rPr lang="en-US" smtClean="0"/>
              <a:t>9/5/2026</a:t>
            </a:fld>
            <a:endParaRPr lang="en-US"/>
          </a:p>
        </p:txBody>
      </p:sp>
      <p:sp>
        <p:nvSpPr>
          <p:cNvPr id="5" name="Footer Placeholder 4">
            <a:extLst>
              <a:ext uri="{FF2B5EF4-FFF2-40B4-BE49-F238E27FC236}">
                <a16:creationId xmlns:a16="http://schemas.microsoft.com/office/drawing/2014/main" id="{C122AC53-785D-62F3-21E3-41544CFFD2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369CB0-CE7E-9FBC-556E-84E069C5A5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74FE1F-5F63-45AC-A5F4-761FE47AE569}" type="slidenum">
              <a:rPr lang="en-US" smtClean="0"/>
              <a:t>‹#›</a:t>
            </a:fld>
            <a:endParaRPr lang="en-US"/>
          </a:p>
        </p:txBody>
      </p:sp>
    </p:spTree>
    <p:extLst>
      <p:ext uri="{BB962C8B-B14F-4D97-AF65-F5344CB8AC3E}">
        <p14:creationId xmlns:p14="http://schemas.microsoft.com/office/powerpoint/2010/main" val="378792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BDC7074-4135-0CBE-3378-B6DB25C250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739278-3FA4-2E87-8EB8-E2607D22494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0548F5E-A227-3B09-5A28-953B22772B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2:1-4</a:t>
            </a:r>
          </a:p>
        </p:txBody>
      </p:sp>
      <p:cxnSp>
        <p:nvCxnSpPr>
          <p:cNvPr id="4" name="Straight Connector 3">
            <a:extLst>
              <a:ext uri="{FF2B5EF4-FFF2-40B4-BE49-F238E27FC236}">
                <a16:creationId xmlns:a16="http://schemas.microsoft.com/office/drawing/2014/main" id="{5F6B912E-4B90-C04E-38E3-F90A56B8EE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DA241B-B3FB-46DA-3F27-568D95AD9C6C}"/>
              </a:ext>
            </a:extLst>
          </p:cNvPr>
          <p:cNvSpPr txBox="1"/>
          <p:nvPr/>
        </p:nvSpPr>
        <p:spPr>
          <a:xfrm>
            <a:off x="736600" y="1875136"/>
            <a:ext cx="10464800" cy="3847207"/>
          </a:xfrm>
          <a:prstGeom prst="rect">
            <a:avLst/>
          </a:prstGeom>
          <a:noFill/>
        </p:spPr>
        <p:txBody>
          <a:bodyPr vert="horz" wrap="square" lIns="0" tIns="0" rIns="0" bIns="0" rtlCol="0">
            <a:spAutoFit/>
          </a:bodyPr>
          <a:lstStyle/>
          <a:p>
            <a:r>
              <a:rPr lang="en-US" sz="2500" b="1" dirty="0">
                <a:solidFill>
                  <a:srgbClr val="000000"/>
                </a:solidFill>
                <a:latin typeface="Arial" panose="020B0604020202020204" pitchFamily="34" charset="0"/>
              </a:rPr>
              <a:t>1</a:t>
            </a:r>
            <a:r>
              <a:rPr lang="en-US" sz="2500" dirty="0">
                <a:solidFill>
                  <a:srgbClr val="000000"/>
                </a:solidFill>
                <a:latin typeface="Arial" panose="020B0604020202020204" pitchFamily="34" charset="0"/>
              </a:rPr>
              <a:t> Now we beseech you, brethren, by the coming of our Lord Jesus Christ, and by our gathering together unto him,  </a:t>
            </a:r>
          </a:p>
          <a:p>
            <a:r>
              <a:rPr lang="en-US" sz="2500" b="1" dirty="0">
                <a:solidFill>
                  <a:srgbClr val="000000"/>
                </a:solidFill>
                <a:latin typeface="Arial" panose="020B0604020202020204" pitchFamily="34" charset="0"/>
              </a:rPr>
              <a:t>2</a:t>
            </a:r>
            <a:r>
              <a:rPr lang="en-US" sz="2500" dirty="0">
                <a:solidFill>
                  <a:srgbClr val="000000"/>
                </a:solidFill>
                <a:latin typeface="Arial" panose="020B0604020202020204" pitchFamily="34" charset="0"/>
              </a:rPr>
              <a:t> That ye be not soon shaken in mind, or be troubled, neither by spirit, nor by word, nor by letter as from us, as that the day of Christ is at hand.  </a:t>
            </a:r>
          </a:p>
          <a:p>
            <a:r>
              <a:rPr lang="en-US" sz="2500" b="1" dirty="0">
                <a:solidFill>
                  <a:srgbClr val="000000"/>
                </a:solidFill>
                <a:latin typeface="Arial" panose="020B0604020202020204" pitchFamily="34" charset="0"/>
              </a:rPr>
              <a:t>3</a:t>
            </a:r>
            <a:r>
              <a:rPr lang="en-US" sz="2500" dirty="0">
                <a:solidFill>
                  <a:srgbClr val="000000"/>
                </a:solidFill>
                <a:latin typeface="Arial" panose="020B0604020202020204" pitchFamily="34" charset="0"/>
              </a:rPr>
              <a:t> Let no man deceive you by any means: for that day shall not come, except there come a falling away first, and that man of sin be revealed, the son of perdition;  </a:t>
            </a:r>
          </a:p>
          <a:p>
            <a:r>
              <a:rPr lang="en-US" sz="2500" b="1" dirty="0">
                <a:solidFill>
                  <a:srgbClr val="000000"/>
                </a:solidFill>
                <a:latin typeface="Arial" panose="020B0604020202020204" pitchFamily="34" charset="0"/>
              </a:rPr>
              <a:t>4</a:t>
            </a:r>
            <a:r>
              <a:rPr lang="en-US" sz="2500" dirty="0">
                <a:solidFill>
                  <a:srgbClr val="000000"/>
                </a:solidFill>
                <a:latin typeface="Arial" panose="020B0604020202020204" pitchFamily="34" charset="0"/>
              </a:rPr>
              <a:t> Who </a:t>
            </a:r>
            <a:r>
              <a:rPr lang="en-US" sz="2500" dirty="0" err="1">
                <a:solidFill>
                  <a:srgbClr val="000000"/>
                </a:solidFill>
                <a:latin typeface="Arial" panose="020B0604020202020204" pitchFamily="34" charset="0"/>
              </a:rPr>
              <a:t>opposeth</a:t>
            </a:r>
            <a:r>
              <a:rPr lang="en-US" sz="2500" dirty="0">
                <a:solidFill>
                  <a:srgbClr val="000000"/>
                </a:solidFill>
                <a:latin typeface="Arial" panose="020B0604020202020204" pitchFamily="34" charset="0"/>
              </a:rPr>
              <a:t> and </a:t>
            </a:r>
            <a:r>
              <a:rPr lang="en-US" sz="2500" dirty="0" err="1">
                <a:solidFill>
                  <a:srgbClr val="000000"/>
                </a:solidFill>
                <a:latin typeface="Arial" panose="020B0604020202020204" pitchFamily="34" charset="0"/>
              </a:rPr>
              <a:t>exalteth</a:t>
            </a:r>
            <a:r>
              <a:rPr lang="en-US" sz="2500" dirty="0">
                <a:solidFill>
                  <a:srgbClr val="000000"/>
                </a:solidFill>
                <a:latin typeface="Arial" panose="020B0604020202020204" pitchFamily="34" charset="0"/>
              </a:rPr>
              <a:t> himself above all that is called God, or that is worshipped; so that he as God </a:t>
            </a:r>
            <a:r>
              <a:rPr lang="en-US" sz="2500" dirty="0" err="1">
                <a:solidFill>
                  <a:srgbClr val="000000"/>
                </a:solidFill>
                <a:latin typeface="Arial" panose="020B0604020202020204" pitchFamily="34" charset="0"/>
              </a:rPr>
              <a:t>sitteth</a:t>
            </a:r>
            <a:r>
              <a:rPr lang="en-US" sz="2500" dirty="0">
                <a:solidFill>
                  <a:srgbClr val="000000"/>
                </a:solidFill>
                <a:latin typeface="Arial" panose="020B0604020202020204" pitchFamily="34" charset="0"/>
              </a:rPr>
              <a:t> in the temple of God, shewing himself that he is God.</a:t>
            </a:r>
          </a:p>
        </p:txBody>
      </p:sp>
      <p:sp>
        <p:nvSpPr>
          <p:cNvPr id="6" name="TextBox 5">
            <a:extLst>
              <a:ext uri="{FF2B5EF4-FFF2-40B4-BE49-F238E27FC236}">
                <a16:creationId xmlns:a16="http://schemas.microsoft.com/office/drawing/2014/main" id="{FFDE0756-07B8-B59D-158C-31A5C6C4AE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61070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EE490E-DC71-8C33-F826-EAF6F6C3972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BEEAE8ED-EB84-E621-C299-C858FD24879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2:5-8</a:t>
            </a:r>
          </a:p>
        </p:txBody>
      </p:sp>
      <p:cxnSp>
        <p:nvCxnSpPr>
          <p:cNvPr id="4" name="Straight Connector 3">
            <a:extLst>
              <a:ext uri="{FF2B5EF4-FFF2-40B4-BE49-F238E27FC236}">
                <a16:creationId xmlns:a16="http://schemas.microsoft.com/office/drawing/2014/main" id="{39990503-5E8E-8089-9A27-FDE3F4F00BE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01E394-0AE0-1ADE-A171-04F5C0BB7DC0}"/>
              </a:ext>
            </a:extLst>
          </p:cNvPr>
          <p:cNvSpPr txBox="1"/>
          <p:nvPr/>
        </p:nvSpPr>
        <p:spPr>
          <a:xfrm>
            <a:off x="736600" y="1934508"/>
            <a:ext cx="10464800" cy="3877985"/>
          </a:xfrm>
          <a:prstGeom prst="rect">
            <a:avLst/>
          </a:prstGeom>
          <a:noFill/>
        </p:spPr>
        <p:txBody>
          <a:bodyPr vert="horz" wrap="square" lIns="0" tIns="0" rIns="0" bIns="0" rtlCol="0">
            <a:spAutoFit/>
          </a:bodyPr>
          <a:lstStyle/>
          <a:p>
            <a:r>
              <a:rPr lang="en-US" sz="2800" b="1" dirty="0">
                <a:solidFill>
                  <a:srgbClr val="000000"/>
                </a:solidFill>
                <a:latin typeface="Arial" panose="020B0604020202020204" pitchFamily="34" charset="0"/>
              </a:rPr>
              <a:t>5</a:t>
            </a:r>
            <a:r>
              <a:rPr lang="en-US" sz="2800" dirty="0">
                <a:solidFill>
                  <a:srgbClr val="000000"/>
                </a:solidFill>
                <a:latin typeface="Arial" panose="020B0604020202020204" pitchFamily="34" charset="0"/>
              </a:rPr>
              <a:t> Remember ye not, that, when I was yet with you, I told you these things?  </a:t>
            </a:r>
          </a:p>
          <a:p>
            <a:r>
              <a:rPr lang="en-US" sz="2800" b="1" dirty="0">
                <a:solidFill>
                  <a:srgbClr val="000000"/>
                </a:solidFill>
                <a:latin typeface="Arial" panose="020B0604020202020204" pitchFamily="34" charset="0"/>
              </a:rPr>
              <a:t>6</a:t>
            </a:r>
            <a:r>
              <a:rPr lang="en-US" sz="2800" dirty="0">
                <a:solidFill>
                  <a:srgbClr val="000000"/>
                </a:solidFill>
                <a:latin typeface="Arial" panose="020B0604020202020204" pitchFamily="34" charset="0"/>
              </a:rPr>
              <a:t> And now ye know what </a:t>
            </a:r>
            <a:r>
              <a:rPr lang="en-US" sz="2800" dirty="0" err="1">
                <a:solidFill>
                  <a:srgbClr val="000000"/>
                </a:solidFill>
                <a:latin typeface="Arial" panose="020B0604020202020204" pitchFamily="34" charset="0"/>
              </a:rPr>
              <a:t>withholdeth</a:t>
            </a:r>
            <a:r>
              <a:rPr lang="en-US" sz="2800" dirty="0">
                <a:solidFill>
                  <a:srgbClr val="000000"/>
                </a:solidFill>
                <a:latin typeface="Arial" panose="020B0604020202020204" pitchFamily="34" charset="0"/>
              </a:rPr>
              <a:t> that he might be revealed in his time.  </a:t>
            </a:r>
          </a:p>
          <a:p>
            <a:r>
              <a:rPr lang="en-US" sz="2800" b="1" dirty="0">
                <a:solidFill>
                  <a:srgbClr val="000000"/>
                </a:solidFill>
                <a:latin typeface="Arial" panose="020B0604020202020204" pitchFamily="34" charset="0"/>
              </a:rPr>
              <a:t>7</a:t>
            </a:r>
            <a:r>
              <a:rPr lang="en-US" sz="2800" dirty="0">
                <a:solidFill>
                  <a:srgbClr val="000000"/>
                </a:solidFill>
                <a:latin typeface="Arial" panose="020B0604020202020204" pitchFamily="34" charset="0"/>
              </a:rPr>
              <a:t> For the mystery of iniquity doth already work: only he who now </a:t>
            </a:r>
            <a:r>
              <a:rPr lang="en-US" sz="2800" dirty="0" err="1">
                <a:solidFill>
                  <a:srgbClr val="000000"/>
                </a:solidFill>
                <a:latin typeface="Arial" panose="020B0604020202020204" pitchFamily="34" charset="0"/>
              </a:rPr>
              <a:t>letteth</a:t>
            </a:r>
            <a:r>
              <a:rPr lang="en-US" sz="2800" dirty="0">
                <a:solidFill>
                  <a:srgbClr val="000000"/>
                </a:solidFill>
                <a:latin typeface="Arial" panose="020B0604020202020204" pitchFamily="34" charset="0"/>
              </a:rPr>
              <a:t> will let, until he be taken out of the way.  </a:t>
            </a:r>
          </a:p>
          <a:p>
            <a:r>
              <a:rPr lang="en-US" sz="2800" b="1" dirty="0">
                <a:solidFill>
                  <a:srgbClr val="000000"/>
                </a:solidFill>
                <a:latin typeface="Arial" panose="020B0604020202020204" pitchFamily="34" charset="0"/>
              </a:rPr>
              <a:t>8</a:t>
            </a:r>
            <a:r>
              <a:rPr lang="en-US" sz="2800" dirty="0">
                <a:solidFill>
                  <a:srgbClr val="000000"/>
                </a:solidFill>
                <a:latin typeface="Arial" panose="020B0604020202020204" pitchFamily="34" charset="0"/>
              </a:rPr>
              <a:t> And then shall that Wicked be revealed, whom the Lord shall consume with the spirit of his mouth, and shall destroy with the brightness of his coming:</a:t>
            </a:r>
          </a:p>
        </p:txBody>
      </p:sp>
      <p:sp>
        <p:nvSpPr>
          <p:cNvPr id="6" name="TextBox 5">
            <a:extLst>
              <a:ext uri="{FF2B5EF4-FFF2-40B4-BE49-F238E27FC236}">
                <a16:creationId xmlns:a16="http://schemas.microsoft.com/office/drawing/2014/main" id="{78DE1BEC-2045-AB1D-C8CC-FC543B31185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317564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C432BE0-D280-CF5D-7798-40ED07B1E6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9547031-A484-E763-87A0-2459699211D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07066FF1-3A8E-F86B-039B-48A56BF5E5E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2:9-12</a:t>
            </a:r>
          </a:p>
        </p:txBody>
      </p:sp>
      <p:cxnSp>
        <p:nvCxnSpPr>
          <p:cNvPr id="4" name="Straight Connector 3">
            <a:extLst>
              <a:ext uri="{FF2B5EF4-FFF2-40B4-BE49-F238E27FC236}">
                <a16:creationId xmlns:a16="http://schemas.microsoft.com/office/drawing/2014/main" id="{7E99A3B3-DEA8-BBA9-0DA8-1C1578948B9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53F52B9-C508-40AE-5724-02BB0B2E6DA7}"/>
              </a:ext>
            </a:extLst>
          </p:cNvPr>
          <p:cNvSpPr txBox="1"/>
          <p:nvPr/>
        </p:nvSpPr>
        <p:spPr>
          <a:xfrm>
            <a:off x="736600" y="1934508"/>
            <a:ext cx="10464800" cy="3877985"/>
          </a:xfrm>
          <a:prstGeom prst="rect">
            <a:avLst/>
          </a:prstGeom>
          <a:noFill/>
        </p:spPr>
        <p:txBody>
          <a:bodyPr vert="horz" wrap="square" lIns="0" tIns="0" rIns="0" bIns="0" rtlCol="0">
            <a:spAutoFit/>
          </a:bodyPr>
          <a:lstStyle/>
          <a:p>
            <a:r>
              <a:rPr lang="en-US" sz="2800" b="1" dirty="0">
                <a:solidFill>
                  <a:srgbClr val="000000"/>
                </a:solidFill>
                <a:latin typeface="Arial" panose="020B0604020202020204" pitchFamily="34" charset="0"/>
              </a:rPr>
              <a:t>9 </a:t>
            </a:r>
            <a:r>
              <a:rPr lang="en-US" sz="2800" dirty="0">
                <a:solidFill>
                  <a:srgbClr val="000000"/>
                </a:solidFill>
                <a:latin typeface="Arial" panose="020B0604020202020204" pitchFamily="34" charset="0"/>
              </a:rPr>
              <a:t>Even him, whose coming is after the working of Satan with all power and signs and lying wonders,  </a:t>
            </a:r>
          </a:p>
          <a:p>
            <a:r>
              <a:rPr lang="en-US" sz="2800" b="1" dirty="0">
                <a:solidFill>
                  <a:srgbClr val="000000"/>
                </a:solidFill>
                <a:latin typeface="Arial" panose="020B0604020202020204" pitchFamily="34" charset="0"/>
              </a:rPr>
              <a:t>10</a:t>
            </a:r>
            <a:r>
              <a:rPr lang="en-US" sz="2800" dirty="0">
                <a:solidFill>
                  <a:srgbClr val="000000"/>
                </a:solidFill>
                <a:latin typeface="Arial" panose="020B0604020202020204" pitchFamily="34" charset="0"/>
              </a:rPr>
              <a:t> And with all deceivableness of unrighteousness in them that perish; because they received not the love of the truth, that they might be saved.  </a:t>
            </a:r>
          </a:p>
          <a:p>
            <a:r>
              <a:rPr lang="en-US" sz="2800" b="1" dirty="0">
                <a:solidFill>
                  <a:srgbClr val="000000"/>
                </a:solidFill>
                <a:latin typeface="Arial" panose="020B0604020202020204" pitchFamily="34" charset="0"/>
              </a:rPr>
              <a:t>11</a:t>
            </a:r>
            <a:r>
              <a:rPr lang="en-US" sz="2800" dirty="0">
                <a:solidFill>
                  <a:srgbClr val="000000"/>
                </a:solidFill>
                <a:latin typeface="Arial" panose="020B0604020202020204" pitchFamily="34" charset="0"/>
              </a:rPr>
              <a:t> And for this cause God shall send them strong delusion, that they should believe a lie:  </a:t>
            </a:r>
          </a:p>
          <a:p>
            <a:r>
              <a:rPr lang="en-US" sz="2800" b="1" dirty="0">
                <a:solidFill>
                  <a:srgbClr val="000000"/>
                </a:solidFill>
                <a:latin typeface="Arial" panose="020B0604020202020204" pitchFamily="34" charset="0"/>
              </a:rPr>
              <a:t>12</a:t>
            </a:r>
            <a:r>
              <a:rPr lang="en-US" sz="2800" dirty="0">
                <a:solidFill>
                  <a:srgbClr val="000000"/>
                </a:solidFill>
                <a:latin typeface="Arial" panose="020B0604020202020204" pitchFamily="34" charset="0"/>
              </a:rPr>
              <a:t> That they all might be damned who believed not the truth, but had pleasure in unrighteousness.</a:t>
            </a:r>
          </a:p>
        </p:txBody>
      </p:sp>
      <p:sp>
        <p:nvSpPr>
          <p:cNvPr id="6" name="TextBox 5">
            <a:extLst>
              <a:ext uri="{FF2B5EF4-FFF2-40B4-BE49-F238E27FC236}">
                <a16:creationId xmlns:a16="http://schemas.microsoft.com/office/drawing/2014/main" id="{5FA77E10-E70D-18CE-A04C-E9233D2688F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4291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AD60BA-CB8B-ECEF-5492-532F5324ED7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F911CEC8-3564-3D86-D9CC-49AD841266B2}"/>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5A3BDBF1-9249-E110-A26C-C035ABE4439A}"/>
              </a:ext>
            </a:extLst>
          </p:cNvPr>
          <p:cNvSpPr txBox="1"/>
          <p:nvPr/>
        </p:nvSpPr>
        <p:spPr>
          <a:xfrm>
            <a:off x="889000" y="2489200"/>
            <a:ext cx="10414000" cy="584775"/>
          </a:xfrm>
          <a:prstGeom prst="rect">
            <a:avLst/>
          </a:prstGeom>
          <a:noFill/>
        </p:spPr>
        <p:txBody>
          <a:bodyPr vert="horz" wrap="square" lIns="0" tIns="0" rIns="0" bIns="0" rtlCol="0">
            <a:spAutoFit/>
          </a:bodyPr>
          <a:lstStyle/>
          <a:p>
            <a:pPr algn="ctr"/>
            <a:r>
              <a:rPr lang="en-US" sz="3800" b="1" dirty="0">
                <a:solidFill>
                  <a:srgbClr val="000000"/>
                </a:solidFill>
                <a:latin typeface="Arial" panose="020B0604020202020204" pitchFamily="34" charset="0"/>
              </a:rPr>
              <a:t>Don’t Be Deceived</a:t>
            </a:r>
          </a:p>
        </p:txBody>
      </p:sp>
      <p:sp>
        <p:nvSpPr>
          <p:cNvPr id="6" name="TextBox 5">
            <a:extLst>
              <a:ext uri="{FF2B5EF4-FFF2-40B4-BE49-F238E27FC236}">
                <a16:creationId xmlns:a16="http://schemas.microsoft.com/office/drawing/2014/main" id="{3887AFEE-113E-5C77-5A75-92E34535DE4C}"/>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1130426C-D105-340E-2F7E-B93C67646F49}"/>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dirty="0">
                <a:solidFill>
                  <a:srgbClr val="000000"/>
                </a:solidFill>
                <a:latin typeface="Arial" panose="020B0604020202020204" pitchFamily="34" charset="0"/>
              </a:rPr>
              <a:t>2 Thessalonians 2:1-12</a:t>
            </a:r>
          </a:p>
        </p:txBody>
      </p:sp>
      <p:sp>
        <p:nvSpPr>
          <p:cNvPr id="8" name="TextBox 7">
            <a:extLst>
              <a:ext uri="{FF2B5EF4-FFF2-40B4-BE49-F238E27FC236}">
                <a16:creationId xmlns:a16="http://schemas.microsoft.com/office/drawing/2014/main" id="{657F0799-9EC5-B072-D34B-1C51A906E1B0}"/>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dirty="0">
                <a:solidFill>
                  <a:srgbClr val="000000"/>
                </a:solidFill>
                <a:latin typeface="Arial" panose="020B0604020202020204" pitchFamily="34" charset="0"/>
              </a:rPr>
              <a:t>SPEAKER  |  Pastor Nathan Holmes</a:t>
            </a:r>
          </a:p>
        </p:txBody>
      </p:sp>
      <p:cxnSp>
        <p:nvCxnSpPr>
          <p:cNvPr id="9" name="Straight Connector 8">
            <a:extLst>
              <a:ext uri="{FF2B5EF4-FFF2-40B4-BE49-F238E27FC236}">
                <a16:creationId xmlns:a16="http://schemas.microsoft.com/office/drawing/2014/main" id="{D805161C-CBA3-7E2B-4FCC-DCB24A90DD49}"/>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6752614-280E-1816-E1A1-A5768AE11570}"/>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E0BA41ED-EF23-D2F0-3616-AAE40464515F}"/>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42221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5A2354-6F13-E9C9-23E2-22943C1A303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93D6FE7-591E-4BFD-85D5-43B5EABC3D0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Thessalonians 4:16-18 </a:t>
            </a:r>
          </a:p>
        </p:txBody>
      </p:sp>
      <p:cxnSp>
        <p:nvCxnSpPr>
          <p:cNvPr id="4" name="Straight Connector 3">
            <a:extLst>
              <a:ext uri="{FF2B5EF4-FFF2-40B4-BE49-F238E27FC236}">
                <a16:creationId xmlns:a16="http://schemas.microsoft.com/office/drawing/2014/main" id="{68ABE453-F4D1-D50A-AD75-18CB0892303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97563A7-EC31-F6AF-92A9-5357DA504230}"/>
              </a:ext>
            </a:extLst>
          </p:cNvPr>
          <p:cNvSpPr txBox="1"/>
          <p:nvPr/>
        </p:nvSpPr>
        <p:spPr>
          <a:xfrm>
            <a:off x="736600" y="1875136"/>
            <a:ext cx="10464800" cy="3554819"/>
          </a:xfrm>
          <a:prstGeom prst="rect">
            <a:avLst/>
          </a:prstGeom>
          <a:noFill/>
        </p:spPr>
        <p:txBody>
          <a:bodyPr vert="horz" wrap="square" lIns="0" tIns="0" rIns="0" bIns="0" rtlCol="0">
            <a:spAutoFit/>
          </a:bodyPr>
          <a:lstStyle/>
          <a:p>
            <a:r>
              <a:rPr lang="en-US" sz="3300" b="1" dirty="0">
                <a:solidFill>
                  <a:srgbClr val="000000"/>
                </a:solidFill>
                <a:latin typeface="Arial" panose="020B0604020202020204" pitchFamily="34" charset="0"/>
              </a:rPr>
              <a:t>16</a:t>
            </a:r>
            <a:r>
              <a:rPr lang="en-US" sz="3300" dirty="0">
                <a:solidFill>
                  <a:srgbClr val="000000"/>
                </a:solidFill>
                <a:latin typeface="Arial" panose="020B0604020202020204" pitchFamily="34" charset="0"/>
              </a:rPr>
              <a:t> For the Lord himself shall descend from heaven with a shout, with the voice of the archangel, and with the trump of God: and the dead in Christ shall rise first: </a:t>
            </a:r>
          </a:p>
          <a:p>
            <a:r>
              <a:rPr lang="en-US" sz="3300" b="1" dirty="0">
                <a:solidFill>
                  <a:srgbClr val="000000"/>
                </a:solidFill>
                <a:latin typeface="Arial" panose="020B0604020202020204" pitchFamily="34" charset="0"/>
              </a:rPr>
              <a:t>17</a:t>
            </a:r>
            <a:r>
              <a:rPr lang="en-US" sz="3300" dirty="0">
                <a:solidFill>
                  <a:srgbClr val="000000"/>
                </a:solidFill>
                <a:latin typeface="Arial" panose="020B0604020202020204" pitchFamily="34" charset="0"/>
              </a:rPr>
              <a:t> Then we which are alive and remain shall be caught up together with them in the clouds, to meet the Lord in the air: and so shall we ever be with the Lord. </a:t>
            </a:r>
          </a:p>
          <a:p>
            <a:r>
              <a:rPr lang="en-US" sz="3300" b="1" dirty="0">
                <a:solidFill>
                  <a:srgbClr val="000000"/>
                </a:solidFill>
                <a:latin typeface="Arial" panose="020B0604020202020204" pitchFamily="34" charset="0"/>
              </a:rPr>
              <a:t>18</a:t>
            </a:r>
            <a:r>
              <a:rPr lang="en-US" sz="3300" dirty="0">
                <a:solidFill>
                  <a:srgbClr val="000000"/>
                </a:solidFill>
                <a:latin typeface="Arial" panose="020B0604020202020204" pitchFamily="34" charset="0"/>
              </a:rPr>
              <a:t> Wherefore comfort one another with these words.</a:t>
            </a:r>
          </a:p>
        </p:txBody>
      </p:sp>
      <p:sp>
        <p:nvSpPr>
          <p:cNvPr id="6" name="TextBox 5">
            <a:extLst>
              <a:ext uri="{FF2B5EF4-FFF2-40B4-BE49-F238E27FC236}">
                <a16:creationId xmlns:a16="http://schemas.microsoft.com/office/drawing/2014/main" id="{E984AC9A-BEB3-6871-3775-E1B81BF5C2D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7293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52F29ED-D2CD-DA5D-CC09-029DFF31FC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EFAC94-3555-79C2-0652-D75C5A40C73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9A6DBF8-D521-4B90-3E9D-AC355668182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2:1-2 </a:t>
            </a:r>
          </a:p>
        </p:txBody>
      </p:sp>
      <p:cxnSp>
        <p:nvCxnSpPr>
          <p:cNvPr id="4" name="Straight Connector 3">
            <a:extLst>
              <a:ext uri="{FF2B5EF4-FFF2-40B4-BE49-F238E27FC236}">
                <a16:creationId xmlns:a16="http://schemas.microsoft.com/office/drawing/2014/main" id="{27C087E4-D1E7-436E-23D8-5C832914F53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66C241E-25E8-2B14-9BC0-42808512C18D}"/>
              </a:ext>
            </a:extLst>
          </p:cNvPr>
          <p:cNvSpPr txBox="1"/>
          <p:nvPr/>
        </p:nvSpPr>
        <p:spPr>
          <a:xfrm>
            <a:off x="800538" y="1933813"/>
            <a:ext cx="10464800" cy="3323987"/>
          </a:xfrm>
          <a:prstGeom prst="rect">
            <a:avLst/>
          </a:prstGeom>
          <a:noFill/>
        </p:spPr>
        <p:txBody>
          <a:bodyPr vert="horz" wrap="square" lIns="0" tIns="0" rIns="0" bIns="0" rtlCol="0">
            <a:spAutoFit/>
          </a:bodyPr>
          <a:lstStyle/>
          <a:p>
            <a:r>
              <a:rPr lang="en-US" sz="3600" b="1" dirty="0">
                <a:solidFill>
                  <a:srgbClr val="000000"/>
                </a:solidFill>
                <a:latin typeface="Arial" panose="020B0604020202020204" pitchFamily="34" charset="0"/>
              </a:rPr>
              <a:t>1</a:t>
            </a:r>
            <a:r>
              <a:rPr lang="en-US" sz="3600" dirty="0">
                <a:solidFill>
                  <a:srgbClr val="000000"/>
                </a:solidFill>
                <a:latin typeface="Arial" panose="020B0604020202020204" pitchFamily="34" charset="0"/>
              </a:rPr>
              <a:t> Now we beseech you, brethren, by the coming of our Lord Jesus Christ, and by our gathering together unto him, </a:t>
            </a:r>
          </a:p>
          <a:p>
            <a:r>
              <a:rPr lang="en-US" sz="3600" b="1" dirty="0">
                <a:solidFill>
                  <a:srgbClr val="000000"/>
                </a:solidFill>
                <a:latin typeface="Arial" panose="020B0604020202020204" pitchFamily="34" charset="0"/>
              </a:rPr>
              <a:t>2</a:t>
            </a:r>
            <a:r>
              <a:rPr lang="en-US" sz="3600" dirty="0">
                <a:solidFill>
                  <a:srgbClr val="000000"/>
                </a:solidFill>
                <a:latin typeface="Arial" panose="020B0604020202020204" pitchFamily="34" charset="0"/>
              </a:rPr>
              <a:t> That ye be not soon shaken in mind, or be troubled, neither by spirit, nor by word, nor by letter as from us, as that the day of Christ is at hand.</a:t>
            </a:r>
          </a:p>
        </p:txBody>
      </p:sp>
      <p:sp>
        <p:nvSpPr>
          <p:cNvPr id="6" name="TextBox 5">
            <a:extLst>
              <a:ext uri="{FF2B5EF4-FFF2-40B4-BE49-F238E27FC236}">
                <a16:creationId xmlns:a16="http://schemas.microsoft.com/office/drawing/2014/main" id="{099647F5-B2E2-A1BD-D094-64317F5961B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46998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94B26D9-7D3B-736F-F1FF-EA9BC727E4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1E2F38-7385-792B-391B-1F844938F0D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2D46095-C18C-24F5-0208-EB2EC694D31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John 4:1 </a:t>
            </a:r>
          </a:p>
        </p:txBody>
      </p:sp>
      <p:cxnSp>
        <p:nvCxnSpPr>
          <p:cNvPr id="4" name="Straight Connector 3">
            <a:extLst>
              <a:ext uri="{FF2B5EF4-FFF2-40B4-BE49-F238E27FC236}">
                <a16:creationId xmlns:a16="http://schemas.microsoft.com/office/drawing/2014/main" id="{C1D5216F-516F-2BF0-761B-F4CA0FC1FF4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0FD1A00-261E-454C-1258-E2623629CF7A}"/>
              </a:ext>
            </a:extLst>
          </p:cNvPr>
          <p:cNvSpPr txBox="1"/>
          <p:nvPr/>
        </p:nvSpPr>
        <p:spPr>
          <a:xfrm>
            <a:off x="736600" y="1988645"/>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a:t>
            </a:r>
            <a:r>
              <a:rPr lang="en-US" sz="4000" dirty="0">
                <a:solidFill>
                  <a:srgbClr val="000000"/>
                </a:solidFill>
                <a:latin typeface="Arial" panose="020B0604020202020204" pitchFamily="34" charset="0"/>
              </a:rPr>
              <a:t> Beloved, believe not every spirit, but try the spirits whether they are of God: because many false prophets are gone out into the world.</a:t>
            </a:r>
          </a:p>
        </p:txBody>
      </p:sp>
      <p:sp>
        <p:nvSpPr>
          <p:cNvPr id="6" name="TextBox 5">
            <a:extLst>
              <a:ext uri="{FF2B5EF4-FFF2-40B4-BE49-F238E27FC236}">
                <a16:creationId xmlns:a16="http://schemas.microsoft.com/office/drawing/2014/main" id="{6847D25C-449A-050F-2542-DC44DE413F9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7552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C7730B2-E6BC-E2E5-6418-67EBE03854C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EE76EC5-FB45-02E0-8F0A-0EE81746CB6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07337EC-4D76-59B1-5834-06EE5553F45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2:2 </a:t>
            </a:r>
          </a:p>
        </p:txBody>
      </p:sp>
      <p:cxnSp>
        <p:nvCxnSpPr>
          <p:cNvPr id="4" name="Straight Connector 3">
            <a:extLst>
              <a:ext uri="{FF2B5EF4-FFF2-40B4-BE49-F238E27FC236}">
                <a16:creationId xmlns:a16="http://schemas.microsoft.com/office/drawing/2014/main" id="{6879FF81-A272-8B94-B899-7D5CDD49AD7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6B1A453-8938-4858-A3AE-9DE551C16F67}"/>
              </a:ext>
            </a:extLst>
          </p:cNvPr>
          <p:cNvSpPr txBox="1"/>
          <p:nvPr/>
        </p:nvSpPr>
        <p:spPr>
          <a:xfrm>
            <a:off x="736600" y="2004410"/>
            <a:ext cx="10464800" cy="2708434"/>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2</a:t>
            </a:r>
            <a:r>
              <a:rPr lang="en-US" sz="4400" dirty="0">
                <a:solidFill>
                  <a:srgbClr val="000000"/>
                </a:solidFill>
                <a:latin typeface="Arial" panose="020B0604020202020204" pitchFamily="34" charset="0"/>
              </a:rPr>
              <a:t> That ye be not soon shaken in mind, or be troubled, neither by spirit, nor by word, nor by letter as from us, as that the day of Christ is at hand.</a:t>
            </a:r>
          </a:p>
        </p:txBody>
      </p:sp>
      <p:sp>
        <p:nvSpPr>
          <p:cNvPr id="6" name="TextBox 5">
            <a:extLst>
              <a:ext uri="{FF2B5EF4-FFF2-40B4-BE49-F238E27FC236}">
                <a16:creationId xmlns:a16="http://schemas.microsoft.com/office/drawing/2014/main" id="{FBB6F969-2DD0-0C29-A355-ABF4C09B333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42529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B4D703C-6BE9-8CE4-49F8-F773940F80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13818B3-609B-3268-F426-8803B899CDA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FF9C088-0B07-4A10-AA2E-D05A20CD6B3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2:3-4 </a:t>
            </a:r>
          </a:p>
        </p:txBody>
      </p:sp>
      <p:cxnSp>
        <p:nvCxnSpPr>
          <p:cNvPr id="4" name="Straight Connector 3">
            <a:extLst>
              <a:ext uri="{FF2B5EF4-FFF2-40B4-BE49-F238E27FC236}">
                <a16:creationId xmlns:a16="http://schemas.microsoft.com/office/drawing/2014/main" id="{878FDB0E-A747-6175-5545-05741B1C96B9}"/>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337078B-F511-F9AF-1C22-7DBC58BF2ECC}"/>
              </a:ext>
            </a:extLst>
          </p:cNvPr>
          <p:cNvSpPr txBox="1"/>
          <p:nvPr/>
        </p:nvSpPr>
        <p:spPr>
          <a:xfrm>
            <a:off x="736600" y="1949231"/>
            <a:ext cx="10464800" cy="3662541"/>
          </a:xfrm>
          <a:prstGeom prst="rect">
            <a:avLst/>
          </a:prstGeom>
          <a:noFill/>
        </p:spPr>
        <p:txBody>
          <a:bodyPr vert="horz" wrap="square" lIns="0" tIns="0" rIns="0" bIns="0" rtlCol="0">
            <a:spAutoFit/>
          </a:bodyPr>
          <a:lstStyle/>
          <a:p>
            <a:r>
              <a:rPr lang="en-US" sz="3400" b="1" dirty="0">
                <a:solidFill>
                  <a:srgbClr val="000000"/>
                </a:solidFill>
                <a:latin typeface="Arial" panose="020B0604020202020204" pitchFamily="34" charset="0"/>
              </a:rPr>
              <a:t>3</a:t>
            </a:r>
            <a:r>
              <a:rPr lang="en-US" sz="3400" dirty="0">
                <a:solidFill>
                  <a:srgbClr val="000000"/>
                </a:solidFill>
                <a:latin typeface="Arial" panose="020B0604020202020204" pitchFamily="34" charset="0"/>
              </a:rPr>
              <a:t> Let no man deceive you by any means: for that day shall not come, except there come a falling away first, and that man of sin be revealed, the son of perdition; </a:t>
            </a:r>
          </a:p>
          <a:p>
            <a:r>
              <a:rPr lang="en-US" sz="3400" b="1" dirty="0">
                <a:solidFill>
                  <a:srgbClr val="000000"/>
                </a:solidFill>
                <a:latin typeface="Arial" panose="020B0604020202020204" pitchFamily="34" charset="0"/>
              </a:rPr>
              <a:t>4</a:t>
            </a:r>
            <a:r>
              <a:rPr lang="en-US" sz="3400" dirty="0">
                <a:solidFill>
                  <a:srgbClr val="000000"/>
                </a:solidFill>
                <a:latin typeface="Arial" panose="020B0604020202020204" pitchFamily="34" charset="0"/>
              </a:rPr>
              <a:t> Who </a:t>
            </a:r>
            <a:r>
              <a:rPr lang="en-US" sz="3400" dirty="0" err="1">
                <a:solidFill>
                  <a:srgbClr val="000000"/>
                </a:solidFill>
                <a:latin typeface="Arial" panose="020B0604020202020204" pitchFamily="34" charset="0"/>
              </a:rPr>
              <a:t>opposeth</a:t>
            </a:r>
            <a:r>
              <a:rPr lang="en-US" sz="3400" dirty="0">
                <a:solidFill>
                  <a:srgbClr val="000000"/>
                </a:solidFill>
                <a:latin typeface="Arial" panose="020B0604020202020204" pitchFamily="34" charset="0"/>
              </a:rPr>
              <a:t> and </a:t>
            </a:r>
            <a:r>
              <a:rPr lang="en-US" sz="3400" dirty="0" err="1">
                <a:solidFill>
                  <a:srgbClr val="000000"/>
                </a:solidFill>
                <a:latin typeface="Arial" panose="020B0604020202020204" pitchFamily="34" charset="0"/>
              </a:rPr>
              <a:t>exalteth</a:t>
            </a:r>
            <a:r>
              <a:rPr lang="en-US" sz="3400" dirty="0">
                <a:solidFill>
                  <a:srgbClr val="000000"/>
                </a:solidFill>
                <a:latin typeface="Arial" panose="020B0604020202020204" pitchFamily="34" charset="0"/>
              </a:rPr>
              <a:t> himself above all that is called God, or that is worshipped; so that he as God </a:t>
            </a:r>
            <a:r>
              <a:rPr lang="en-US" sz="3400" dirty="0" err="1">
                <a:solidFill>
                  <a:srgbClr val="000000"/>
                </a:solidFill>
                <a:latin typeface="Arial" panose="020B0604020202020204" pitchFamily="34" charset="0"/>
              </a:rPr>
              <a:t>sitteth</a:t>
            </a:r>
            <a:r>
              <a:rPr lang="en-US" sz="3400" dirty="0">
                <a:solidFill>
                  <a:srgbClr val="000000"/>
                </a:solidFill>
                <a:latin typeface="Arial" panose="020B0604020202020204" pitchFamily="34" charset="0"/>
              </a:rPr>
              <a:t> in the temple of God, shewing himself that he is God.</a:t>
            </a:r>
          </a:p>
        </p:txBody>
      </p:sp>
      <p:sp>
        <p:nvSpPr>
          <p:cNvPr id="6" name="TextBox 5">
            <a:extLst>
              <a:ext uri="{FF2B5EF4-FFF2-40B4-BE49-F238E27FC236}">
                <a16:creationId xmlns:a16="http://schemas.microsoft.com/office/drawing/2014/main" id="{EB08ED37-E7A0-78C7-42DD-D5B0D215BAE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6753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BBB561A-7950-33D1-79CC-7E0667EB55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EA467F-C660-7511-E172-C2759184D4D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4C28B9B6-C5A0-3C2D-9D08-043CC8BBB4A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1 Timothy 4:1 </a:t>
            </a:r>
          </a:p>
        </p:txBody>
      </p:sp>
      <p:cxnSp>
        <p:nvCxnSpPr>
          <p:cNvPr id="4" name="Straight Connector 3">
            <a:extLst>
              <a:ext uri="{FF2B5EF4-FFF2-40B4-BE49-F238E27FC236}">
                <a16:creationId xmlns:a16="http://schemas.microsoft.com/office/drawing/2014/main" id="{33AC521D-CBDC-A0F2-EF51-CB107D990AC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86D7A2E-10D0-E19D-E4EC-7BB3956B6F16}"/>
              </a:ext>
            </a:extLst>
          </p:cNvPr>
          <p:cNvSpPr txBox="1"/>
          <p:nvPr/>
        </p:nvSpPr>
        <p:spPr>
          <a:xfrm>
            <a:off x="736600" y="1933466"/>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1</a:t>
            </a:r>
            <a:r>
              <a:rPr lang="en-US" sz="4000" dirty="0">
                <a:solidFill>
                  <a:srgbClr val="000000"/>
                </a:solidFill>
                <a:latin typeface="Arial" panose="020B0604020202020204" pitchFamily="34" charset="0"/>
              </a:rPr>
              <a:t> Now the Spirit </a:t>
            </a:r>
            <a:r>
              <a:rPr lang="en-US" sz="4000" dirty="0" err="1">
                <a:solidFill>
                  <a:srgbClr val="000000"/>
                </a:solidFill>
                <a:latin typeface="Arial" panose="020B0604020202020204" pitchFamily="34" charset="0"/>
              </a:rPr>
              <a:t>speaketh</a:t>
            </a:r>
            <a:r>
              <a:rPr lang="en-US" sz="4000" dirty="0">
                <a:solidFill>
                  <a:srgbClr val="000000"/>
                </a:solidFill>
                <a:latin typeface="Arial" panose="020B0604020202020204" pitchFamily="34" charset="0"/>
              </a:rPr>
              <a:t> expressly, that in the latter times some shall depart from the faith, giving heed to seducing spirits, and doctrines of devils;</a:t>
            </a:r>
          </a:p>
        </p:txBody>
      </p:sp>
      <p:sp>
        <p:nvSpPr>
          <p:cNvPr id="6" name="TextBox 5">
            <a:extLst>
              <a:ext uri="{FF2B5EF4-FFF2-40B4-BE49-F238E27FC236}">
                <a16:creationId xmlns:a16="http://schemas.microsoft.com/office/drawing/2014/main" id="{0235ECF4-5DA1-D4EF-8787-E98DDAACE1F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48551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03E2C54-43D0-D905-FBA4-6F513BA45F6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197014-FCF6-F253-5234-2FF30415B84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6FD85D5-4927-CDAD-AA6E-31094E9663F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2:3 </a:t>
            </a:r>
          </a:p>
        </p:txBody>
      </p:sp>
      <p:cxnSp>
        <p:nvCxnSpPr>
          <p:cNvPr id="4" name="Straight Connector 3">
            <a:extLst>
              <a:ext uri="{FF2B5EF4-FFF2-40B4-BE49-F238E27FC236}">
                <a16:creationId xmlns:a16="http://schemas.microsoft.com/office/drawing/2014/main" id="{76FBB139-6A09-D658-9B72-CED359B9311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6C5B94B-B814-937F-BD2E-AE1609413659}"/>
              </a:ext>
            </a:extLst>
          </p:cNvPr>
          <p:cNvSpPr txBox="1"/>
          <p:nvPr/>
        </p:nvSpPr>
        <p:spPr>
          <a:xfrm>
            <a:off x="736600" y="1875136"/>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3</a:t>
            </a:r>
            <a:r>
              <a:rPr lang="en-US" sz="4000" dirty="0">
                <a:solidFill>
                  <a:srgbClr val="000000"/>
                </a:solidFill>
                <a:latin typeface="Arial" panose="020B0604020202020204" pitchFamily="34" charset="0"/>
              </a:rPr>
              <a:t> Let no man deceive you by any means: for that day shall not come, except there come a falling away first, and that man of sin be revealed, the son of perdition;</a:t>
            </a:r>
          </a:p>
        </p:txBody>
      </p:sp>
      <p:sp>
        <p:nvSpPr>
          <p:cNvPr id="6" name="TextBox 5">
            <a:extLst>
              <a:ext uri="{FF2B5EF4-FFF2-40B4-BE49-F238E27FC236}">
                <a16:creationId xmlns:a16="http://schemas.microsoft.com/office/drawing/2014/main" id="{B8CCC8D7-A2A3-E1A6-A460-538999A3788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29688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7EC301C-A134-F679-D34C-B3F08DE846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5DC7EE-6A62-9167-0127-548B1CEF27E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8856233-68D4-23F4-B0F2-B1E1C52F62B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2:4</a:t>
            </a:r>
          </a:p>
        </p:txBody>
      </p:sp>
      <p:cxnSp>
        <p:nvCxnSpPr>
          <p:cNvPr id="4" name="Straight Connector 3">
            <a:extLst>
              <a:ext uri="{FF2B5EF4-FFF2-40B4-BE49-F238E27FC236}">
                <a16:creationId xmlns:a16="http://schemas.microsoft.com/office/drawing/2014/main" id="{F340B2E9-44CE-8403-2B63-E7602057B91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88F3167-5E3C-90C2-0767-2D58EC7B2934}"/>
              </a:ext>
            </a:extLst>
          </p:cNvPr>
          <p:cNvSpPr txBox="1"/>
          <p:nvPr/>
        </p:nvSpPr>
        <p:spPr>
          <a:xfrm>
            <a:off x="736600" y="1875136"/>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4</a:t>
            </a:r>
            <a:r>
              <a:rPr lang="en-US" sz="4000" dirty="0">
                <a:solidFill>
                  <a:srgbClr val="000000"/>
                </a:solidFill>
                <a:latin typeface="Arial" panose="020B0604020202020204" pitchFamily="34" charset="0"/>
              </a:rPr>
              <a:t> Who </a:t>
            </a:r>
            <a:r>
              <a:rPr lang="en-US" sz="4000" dirty="0" err="1">
                <a:solidFill>
                  <a:srgbClr val="000000"/>
                </a:solidFill>
                <a:latin typeface="Arial" panose="020B0604020202020204" pitchFamily="34" charset="0"/>
              </a:rPr>
              <a:t>opposeth</a:t>
            </a:r>
            <a:r>
              <a:rPr lang="en-US" sz="4000" dirty="0">
                <a:solidFill>
                  <a:srgbClr val="000000"/>
                </a:solidFill>
                <a:latin typeface="Arial" panose="020B0604020202020204" pitchFamily="34" charset="0"/>
              </a:rPr>
              <a:t> and </a:t>
            </a:r>
            <a:r>
              <a:rPr lang="en-US" sz="4000" dirty="0" err="1">
                <a:solidFill>
                  <a:srgbClr val="000000"/>
                </a:solidFill>
                <a:latin typeface="Arial" panose="020B0604020202020204" pitchFamily="34" charset="0"/>
              </a:rPr>
              <a:t>exalteth</a:t>
            </a:r>
            <a:r>
              <a:rPr lang="en-US" sz="4000" dirty="0">
                <a:solidFill>
                  <a:srgbClr val="000000"/>
                </a:solidFill>
                <a:latin typeface="Arial" panose="020B0604020202020204" pitchFamily="34" charset="0"/>
              </a:rPr>
              <a:t> himself above all that is called God, or that is worshipped; so that he as God </a:t>
            </a:r>
            <a:r>
              <a:rPr lang="en-US" sz="4000" dirty="0" err="1">
                <a:solidFill>
                  <a:srgbClr val="000000"/>
                </a:solidFill>
                <a:latin typeface="Arial" panose="020B0604020202020204" pitchFamily="34" charset="0"/>
              </a:rPr>
              <a:t>sitteth</a:t>
            </a:r>
            <a:r>
              <a:rPr lang="en-US" sz="4000" dirty="0">
                <a:solidFill>
                  <a:srgbClr val="000000"/>
                </a:solidFill>
                <a:latin typeface="Arial" panose="020B0604020202020204" pitchFamily="34" charset="0"/>
              </a:rPr>
              <a:t> in the temple of God, shewing himself that he is God.</a:t>
            </a:r>
          </a:p>
        </p:txBody>
      </p:sp>
      <p:sp>
        <p:nvSpPr>
          <p:cNvPr id="6" name="TextBox 5">
            <a:extLst>
              <a:ext uri="{FF2B5EF4-FFF2-40B4-BE49-F238E27FC236}">
                <a16:creationId xmlns:a16="http://schemas.microsoft.com/office/drawing/2014/main" id="{85919CCC-764E-589C-598C-48748FF49F0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76605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8F31873-F231-11D3-1FDD-3392B799A6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1F3E1D-FBD6-915D-6B87-EFC3504205C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E6B67C9-6D98-78E6-AB2D-47679A7A317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Proverbs 30:5-6 </a:t>
            </a:r>
          </a:p>
        </p:txBody>
      </p:sp>
      <p:cxnSp>
        <p:nvCxnSpPr>
          <p:cNvPr id="4" name="Straight Connector 3">
            <a:extLst>
              <a:ext uri="{FF2B5EF4-FFF2-40B4-BE49-F238E27FC236}">
                <a16:creationId xmlns:a16="http://schemas.microsoft.com/office/drawing/2014/main" id="{2D9E679E-AA65-04AF-DFD0-A30A69B11C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5B0F8C5-0777-5B0B-0393-12A817573DD9}"/>
              </a:ext>
            </a:extLst>
          </p:cNvPr>
          <p:cNvSpPr txBox="1"/>
          <p:nvPr/>
        </p:nvSpPr>
        <p:spPr>
          <a:xfrm>
            <a:off x="736600" y="1875136"/>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5</a:t>
            </a:r>
            <a:r>
              <a:rPr lang="en-US" sz="4000" dirty="0">
                <a:solidFill>
                  <a:srgbClr val="000000"/>
                </a:solidFill>
                <a:latin typeface="Arial" panose="020B0604020202020204" pitchFamily="34" charset="0"/>
              </a:rPr>
              <a:t> Every word of God is pure: he is a shield unto them that put their trust in him. </a:t>
            </a:r>
          </a:p>
          <a:p>
            <a:r>
              <a:rPr lang="en-US" sz="4000" b="1" dirty="0">
                <a:solidFill>
                  <a:srgbClr val="000000"/>
                </a:solidFill>
                <a:latin typeface="Arial" panose="020B0604020202020204" pitchFamily="34" charset="0"/>
              </a:rPr>
              <a:t>6</a:t>
            </a:r>
            <a:r>
              <a:rPr lang="en-US" sz="4000" dirty="0">
                <a:solidFill>
                  <a:srgbClr val="000000"/>
                </a:solidFill>
                <a:latin typeface="Arial" panose="020B0604020202020204" pitchFamily="34" charset="0"/>
              </a:rPr>
              <a:t> Add thou not unto his words, lest he reprove thee, and thou be found a liar.</a:t>
            </a:r>
          </a:p>
        </p:txBody>
      </p:sp>
      <p:sp>
        <p:nvSpPr>
          <p:cNvPr id="6" name="TextBox 5">
            <a:extLst>
              <a:ext uri="{FF2B5EF4-FFF2-40B4-BE49-F238E27FC236}">
                <a16:creationId xmlns:a16="http://schemas.microsoft.com/office/drawing/2014/main" id="{05540B60-CAA3-AEAB-0892-613B8456C34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340055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A45CAA5-A1C6-8133-C3EF-9019D71B584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1DB9DB-4590-403A-4CD5-D5E9647DF89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CBE4F3D-FAF2-1384-A8C8-0C83354C78D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2:5-7</a:t>
            </a:r>
          </a:p>
        </p:txBody>
      </p:sp>
      <p:cxnSp>
        <p:nvCxnSpPr>
          <p:cNvPr id="4" name="Straight Connector 3">
            <a:extLst>
              <a:ext uri="{FF2B5EF4-FFF2-40B4-BE49-F238E27FC236}">
                <a16:creationId xmlns:a16="http://schemas.microsoft.com/office/drawing/2014/main" id="{7EB463BA-B385-6831-E9D5-A27BDBA60CF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0D29C3E-6325-C738-C75D-B88973302237}"/>
              </a:ext>
            </a:extLst>
          </p:cNvPr>
          <p:cNvSpPr txBox="1"/>
          <p:nvPr/>
        </p:nvSpPr>
        <p:spPr>
          <a:xfrm>
            <a:off x="736600" y="1837928"/>
            <a:ext cx="10464800" cy="4308872"/>
          </a:xfrm>
          <a:prstGeom prst="rect">
            <a:avLst/>
          </a:prstGeom>
          <a:noFill/>
        </p:spPr>
        <p:txBody>
          <a:bodyPr vert="horz" wrap="square" lIns="0" tIns="0" rIns="0" bIns="0" rtlCol="0">
            <a:spAutoFit/>
          </a:bodyPr>
          <a:lstStyle/>
          <a:p>
            <a:r>
              <a:rPr lang="en-US" sz="3900" b="1" dirty="0">
                <a:solidFill>
                  <a:srgbClr val="000000"/>
                </a:solidFill>
                <a:latin typeface="Arial" panose="020B0604020202020204" pitchFamily="34" charset="0"/>
              </a:rPr>
              <a:t>5</a:t>
            </a:r>
            <a:r>
              <a:rPr lang="en-US" sz="3900" dirty="0">
                <a:solidFill>
                  <a:srgbClr val="000000"/>
                </a:solidFill>
                <a:latin typeface="Arial" panose="020B0604020202020204" pitchFamily="34" charset="0"/>
              </a:rPr>
              <a:t> Remember ye not, that, when I was yet with you, I told you these things? </a:t>
            </a:r>
          </a:p>
          <a:p>
            <a:r>
              <a:rPr lang="en-US" sz="3900" b="1" dirty="0">
                <a:solidFill>
                  <a:srgbClr val="000000"/>
                </a:solidFill>
                <a:latin typeface="Arial" panose="020B0604020202020204" pitchFamily="34" charset="0"/>
              </a:rPr>
              <a:t>6</a:t>
            </a:r>
            <a:r>
              <a:rPr lang="en-US" sz="3900" dirty="0">
                <a:solidFill>
                  <a:srgbClr val="000000"/>
                </a:solidFill>
                <a:latin typeface="Arial" panose="020B0604020202020204" pitchFamily="34" charset="0"/>
              </a:rPr>
              <a:t> And now ye know what </a:t>
            </a:r>
            <a:r>
              <a:rPr lang="en-US" sz="3900" dirty="0" err="1">
                <a:solidFill>
                  <a:srgbClr val="000000"/>
                </a:solidFill>
                <a:latin typeface="Arial" panose="020B0604020202020204" pitchFamily="34" charset="0"/>
              </a:rPr>
              <a:t>withholdeth</a:t>
            </a:r>
            <a:r>
              <a:rPr lang="en-US" sz="3900" dirty="0">
                <a:solidFill>
                  <a:srgbClr val="000000"/>
                </a:solidFill>
                <a:latin typeface="Arial" panose="020B0604020202020204" pitchFamily="34" charset="0"/>
              </a:rPr>
              <a:t> that he might be revealed in his time. </a:t>
            </a:r>
          </a:p>
          <a:p>
            <a:r>
              <a:rPr lang="en-US" sz="3900" b="1" dirty="0">
                <a:solidFill>
                  <a:srgbClr val="000000"/>
                </a:solidFill>
                <a:latin typeface="Arial" panose="020B0604020202020204" pitchFamily="34" charset="0"/>
              </a:rPr>
              <a:t>7</a:t>
            </a:r>
            <a:r>
              <a:rPr lang="en-US" sz="3900" dirty="0">
                <a:solidFill>
                  <a:srgbClr val="000000"/>
                </a:solidFill>
                <a:latin typeface="Arial" panose="020B0604020202020204" pitchFamily="34" charset="0"/>
              </a:rPr>
              <a:t> For the mystery of iniquity doth already work: only he who now </a:t>
            </a:r>
            <a:r>
              <a:rPr lang="en-US" sz="3900" dirty="0" err="1">
                <a:solidFill>
                  <a:srgbClr val="000000"/>
                </a:solidFill>
                <a:latin typeface="Arial" panose="020B0604020202020204" pitchFamily="34" charset="0"/>
              </a:rPr>
              <a:t>letteth</a:t>
            </a:r>
            <a:r>
              <a:rPr lang="en-US" sz="3900" dirty="0">
                <a:solidFill>
                  <a:srgbClr val="000000"/>
                </a:solidFill>
                <a:latin typeface="Arial" panose="020B0604020202020204" pitchFamily="34" charset="0"/>
              </a:rPr>
              <a:t> will let, until he be taken out of the way.</a:t>
            </a:r>
          </a:p>
        </p:txBody>
      </p:sp>
      <p:sp>
        <p:nvSpPr>
          <p:cNvPr id="6" name="TextBox 5">
            <a:extLst>
              <a:ext uri="{FF2B5EF4-FFF2-40B4-BE49-F238E27FC236}">
                <a16:creationId xmlns:a16="http://schemas.microsoft.com/office/drawing/2014/main" id="{CA4C4256-40AB-F4E6-6D7B-8B53F4457EF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94457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61A0BA4-72B9-AAF8-6043-E7CBCC3F68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E9D76F4-DDEB-BEF9-D48D-69F0666A6E0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EC1EEA8-88AA-7F8D-FB4D-C86E27F6233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2:7 </a:t>
            </a:r>
          </a:p>
        </p:txBody>
      </p:sp>
      <p:cxnSp>
        <p:nvCxnSpPr>
          <p:cNvPr id="4" name="Straight Connector 3">
            <a:extLst>
              <a:ext uri="{FF2B5EF4-FFF2-40B4-BE49-F238E27FC236}">
                <a16:creationId xmlns:a16="http://schemas.microsoft.com/office/drawing/2014/main" id="{B0E17AB2-418B-E816-DF8D-68D19154AEE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66613D7-22B8-AED7-9755-E7B54D2F67D6}"/>
              </a:ext>
            </a:extLst>
          </p:cNvPr>
          <p:cNvSpPr txBox="1"/>
          <p:nvPr/>
        </p:nvSpPr>
        <p:spPr>
          <a:xfrm>
            <a:off x="736600" y="1940404"/>
            <a:ext cx="10464800" cy="1846659"/>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7</a:t>
            </a:r>
            <a:r>
              <a:rPr lang="en-US" sz="4000" dirty="0">
                <a:solidFill>
                  <a:srgbClr val="000000"/>
                </a:solidFill>
                <a:latin typeface="Arial" panose="020B0604020202020204" pitchFamily="34" charset="0"/>
              </a:rPr>
              <a:t> For the mystery of iniquity doth already work: only he who now </a:t>
            </a:r>
            <a:r>
              <a:rPr lang="en-US" sz="4000" dirty="0" err="1">
                <a:solidFill>
                  <a:srgbClr val="000000"/>
                </a:solidFill>
                <a:latin typeface="Arial" panose="020B0604020202020204" pitchFamily="34" charset="0"/>
              </a:rPr>
              <a:t>letteth</a:t>
            </a:r>
            <a:r>
              <a:rPr lang="en-US" sz="4000" dirty="0">
                <a:solidFill>
                  <a:srgbClr val="000000"/>
                </a:solidFill>
                <a:latin typeface="Arial" panose="020B0604020202020204" pitchFamily="34" charset="0"/>
              </a:rPr>
              <a:t> will let, until he be taken out of the way.</a:t>
            </a:r>
          </a:p>
        </p:txBody>
      </p:sp>
      <p:sp>
        <p:nvSpPr>
          <p:cNvPr id="6" name="TextBox 5">
            <a:extLst>
              <a:ext uri="{FF2B5EF4-FFF2-40B4-BE49-F238E27FC236}">
                <a16:creationId xmlns:a16="http://schemas.microsoft.com/office/drawing/2014/main" id="{0D9B456A-A87F-0869-04D8-D016B43C343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79080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60D7F57-1DBA-5CBE-C405-7785E6A2CC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2240E3A-C4A8-BF46-75E8-1C22265FA85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23FF2A7-34F1-4C56-140E-EDD09CF85D3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2:8 </a:t>
            </a:r>
          </a:p>
        </p:txBody>
      </p:sp>
      <p:cxnSp>
        <p:nvCxnSpPr>
          <p:cNvPr id="4" name="Straight Connector 3">
            <a:extLst>
              <a:ext uri="{FF2B5EF4-FFF2-40B4-BE49-F238E27FC236}">
                <a16:creationId xmlns:a16="http://schemas.microsoft.com/office/drawing/2014/main" id="{C302482C-5809-5A73-F692-31E6941A430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D8D029A-9F95-355A-8E3C-5AF9C73495E7}"/>
              </a:ext>
            </a:extLst>
          </p:cNvPr>
          <p:cNvSpPr txBox="1"/>
          <p:nvPr/>
        </p:nvSpPr>
        <p:spPr>
          <a:xfrm>
            <a:off x="736600" y="1940404"/>
            <a:ext cx="10464800" cy="2462213"/>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8</a:t>
            </a:r>
            <a:r>
              <a:rPr lang="en-US" sz="4000" dirty="0">
                <a:solidFill>
                  <a:srgbClr val="000000"/>
                </a:solidFill>
                <a:latin typeface="Arial" panose="020B0604020202020204" pitchFamily="34" charset="0"/>
              </a:rPr>
              <a:t> And then shall that Wicked be revealed, whom the Lord shall consume with the spirit of his mouth, and shall destroy with the brightness of his coming:</a:t>
            </a:r>
          </a:p>
        </p:txBody>
      </p:sp>
      <p:sp>
        <p:nvSpPr>
          <p:cNvPr id="6" name="TextBox 5">
            <a:extLst>
              <a:ext uri="{FF2B5EF4-FFF2-40B4-BE49-F238E27FC236}">
                <a16:creationId xmlns:a16="http://schemas.microsoft.com/office/drawing/2014/main" id="{B859DB6E-3C3A-E535-06F9-178BDC2163CE}"/>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904368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64B10B2-4924-BE55-570D-0883D50138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2BCA587-45B9-DABF-2419-89005EC511C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679B378-6AA7-3811-F661-2E9FACDB24C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2:9-10 </a:t>
            </a:r>
          </a:p>
        </p:txBody>
      </p:sp>
      <p:cxnSp>
        <p:nvCxnSpPr>
          <p:cNvPr id="4" name="Straight Connector 3">
            <a:extLst>
              <a:ext uri="{FF2B5EF4-FFF2-40B4-BE49-F238E27FC236}">
                <a16:creationId xmlns:a16="http://schemas.microsoft.com/office/drawing/2014/main" id="{07A26CCE-EBFF-7CD3-EAB2-9FEED786781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EEB8DF5-362B-63DB-BBBF-7CC95FBF5B60}"/>
              </a:ext>
            </a:extLst>
          </p:cNvPr>
          <p:cNvSpPr txBox="1"/>
          <p:nvPr/>
        </p:nvSpPr>
        <p:spPr>
          <a:xfrm>
            <a:off x="736600" y="1837928"/>
            <a:ext cx="10464800" cy="4308872"/>
          </a:xfrm>
          <a:prstGeom prst="rect">
            <a:avLst/>
          </a:prstGeom>
          <a:noFill/>
        </p:spPr>
        <p:txBody>
          <a:bodyPr vert="horz" wrap="square" lIns="0" tIns="0" rIns="0" bIns="0" rtlCol="0">
            <a:spAutoFit/>
          </a:bodyPr>
          <a:lstStyle/>
          <a:p>
            <a:r>
              <a:rPr lang="en-US" sz="3900" b="1" dirty="0">
                <a:solidFill>
                  <a:srgbClr val="000000"/>
                </a:solidFill>
                <a:latin typeface="Arial" panose="020B0604020202020204" pitchFamily="34" charset="0"/>
              </a:rPr>
              <a:t>9</a:t>
            </a:r>
            <a:r>
              <a:rPr lang="en-US" sz="3900" dirty="0">
                <a:solidFill>
                  <a:srgbClr val="000000"/>
                </a:solidFill>
                <a:latin typeface="Arial" panose="020B0604020202020204" pitchFamily="34" charset="0"/>
              </a:rPr>
              <a:t> Even him, whose coming is after the working of Satan with all power and signs and lying wonders, </a:t>
            </a:r>
          </a:p>
          <a:p>
            <a:r>
              <a:rPr lang="en-US" sz="3900" b="1" dirty="0">
                <a:solidFill>
                  <a:srgbClr val="000000"/>
                </a:solidFill>
                <a:latin typeface="Arial" panose="020B0604020202020204" pitchFamily="34" charset="0"/>
              </a:rPr>
              <a:t>10</a:t>
            </a:r>
            <a:r>
              <a:rPr lang="en-US" sz="3900" dirty="0">
                <a:solidFill>
                  <a:srgbClr val="000000"/>
                </a:solidFill>
                <a:latin typeface="Arial" panose="020B0604020202020204" pitchFamily="34" charset="0"/>
              </a:rPr>
              <a:t> And with all deceivableness of unrighteousness in them that perish; because they received not the love of the truth, that they might be saved.</a:t>
            </a:r>
          </a:p>
        </p:txBody>
      </p:sp>
      <p:sp>
        <p:nvSpPr>
          <p:cNvPr id="6" name="TextBox 5">
            <a:extLst>
              <a:ext uri="{FF2B5EF4-FFF2-40B4-BE49-F238E27FC236}">
                <a16:creationId xmlns:a16="http://schemas.microsoft.com/office/drawing/2014/main" id="{9CD1EE72-E874-9C3A-EF2C-8782D9AC979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53388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BE6CC97-062A-9015-F587-91833FF237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24DB17-C029-DCE0-12F2-5F8B6867EBC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C9C61FD-DD45-F8F7-D672-7F44FF444A3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Deuteronomy 13:1-3 </a:t>
            </a:r>
          </a:p>
        </p:txBody>
      </p:sp>
      <p:cxnSp>
        <p:nvCxnSpPr>
          <p:cNvPr id="4" name="Straight Connector 3">
            <a:extLst>
              <a:ext uri="{FF2B5EF4-FFF2-40B4-BE49-F238E27FC236}">
                <a16:creationId xmlns:a16="http://schemas.microsoft.com/office/drawing/2014/main" id="{4338DADA-93A7-CEDA-3BD0-1FD4E9B263A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E6133C0-D862-1140-2857-4168E07E36BD}"/>
              </a:ext>
            </a:extLst>
          </p:cNvPr>
          <p:cNvSpPr txBox="1"/>
          <p:nvPr/>
        </p:nvSpPr>
        <p:spPr>
          <a:xfrm>
            <a:off x="736600" y="1782749"/>
            <a:ext cx="10464800" cy="4308872"/>
          </a:xfrm>
          <a:prstGeom prst="rect">
            <a:avLst/>
          </a:prstGeom>
          <a:noFill/>
        </p:spPr>
        <p:txBody>
          <a:bodyPr vert="horz" wrap="square" lIns="0" tIns="0" rIns="0" bIns="0" rtlCol="0">
            <a:spAutoFit/>
          </a:bodyPr>
          <a:lstStyle/>
          <a:p>
            <a:r>
              <a:rPr lang="en-US" sz="3500" b="1" dirty="0">
                <a:solidFill>
                  <a:srgbClr val="000000"/>
                </a:solidFill>
                <a:latin typeface="Arial" panose="020B0604020202020204" pitchFamily="34" charset="0"/>
              </a:rPr>
              <a:t>1</a:t>
            </a:r>
            <a:r>
              <a:rPr lang="en-US" sz="3500" dirty="0">
                <a:solidFill>
                  <a:srgbClr val="000000"/>
                </a:solidFill>
                <a:latin typeface="Arial" panose="020B0604020202020204" pitchFamily="34" charset="0"/>
              </a:rPr>
              <a:t> If there arise among you a prophet, or a dreamer of dreams, and giveth thee a sign or a wonder, </a:t>
            </a:r>
          </a:p>
          <a:p>
            <a:r>
              <a:rPr lang="en-US" sz="3500" b="1" dirty="0">
                <a:solidFill>
                  <a:srgbClr val="000000"/>
                </a:solidFill>
                <a:latin typeface="Arial" panose="020B0604020202020204" pitchFamily="34" charset="0"/>
              </a:rPr>
              <a:t>2</a:t>
            </a:r>
            <a:r>
              <a:rPr lang="en-US" sz="3500" dirty="0">
                <a:solidFill>
                  <a:srgbClr val="000000"/>
                </a:solidFill>
                <a:latin typeface="Arial" panose="020B0604020202020204" pitchFamily="34" charset="0"/>
              </a:rPr>
              <a:t> And the sign or the wonder come to pass, whereof he </a:t>
            </a:r>
            <a:r>
              <a:rPr lang="en-US" sz="3500" dirty="0" err="1">
                <a:solidFill>
                  <a:srgbClr val="000000"/>
                </a:solidFill>
                <a:latin typeface="Arial" panose="020B0604020202020204" pitchFamily="34" charset="0"/>
              </a:rPr>
              <a:t>spake</a:t>
            </a:r>
            <a:r>
              <a:rPr lang="en-US" sz="3500" dirty="0">
                <a:solidFill>
                  <a:srgbClr val="000000"/>
                </a:solidFill>
                <a:latin typeface="Arial" panose="020B0604020202020204" pitchFamily="34" charset="0"/>
              </a:rPr>
              <a:t> unto thee, saying, Let us go after other gods, which thou hast not known, and let us serve them; </a:t>
            </a:r>
          </a:p>
          <a:p>
            <a:r>
              <a:rPr lang="en-US" sz="3500" b="1" dirty="0">
                <a:solidFill>
                  <a:srgbClr val="000000"/>
                </a:solidFill>
                <a:latin typeface="Arial" panose="020B0604020202020204" pitchFamily="34" charset="0"/>
              </a:rPr>
              <a:t>3</a:t>
            </a:r>
            <a:r>
              <a:rPr lang="en-US" sz="3500" dirty="0">
                <a:solidFill>
                  <a:srgbClr val="000000"/>
                </a:solidFill>
                <a:latin typeface="Arial" panose="020B0604020202020204" pitchFamily="34" charset="0"/>
              </a:rPr>
              <a:t> Thou shalt not hearken unto the words of that prophet, or that dreamer of dreams…</a:t>
            </a:r>
          </a:p>
        </p:txBody>
      </p:sp>
      <p:sp>
        <p:nvSpPr>
          <p:cNvPr id="6" name="TextBox 5">
            <a:extLst>
              <a:ext uri="{FF2B5EF4-FFF2-40B4-BE49-F238E27FC236}">
                <a16:creationId xmlns:a16="http://schemas.microsoft.com/office/drawing/2014/main" id="{A407C56C-B4A0-39CF-5784-9769DD11D1B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72608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D993493-16C7-463C-629B-3B61C4C74B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E0351B1-5E52-C405-77D8-B463A9A362B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706DCFC-1E2B-679A-ECCD-3E9670D9324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2:9-10</a:t>
            </a:r>
          </a:p>
        </p:txBody>
      </p:sp>
      <p:cxnSp>
        <p:nvCxnSpPr>
          <p:cNvPr id="4" name="Straight Connector 3">
            <a:extLst>
              <a:ext uri="{FF2B5EF4-FFF2-40B4-BE49-F238E27FC236}">
                <a16:creationId xmlns:a16="http://schemas.microsoft.com/office/drawing/2014/main" id="{C464FA36-279E-5A35-39C0-EB392F82E57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1DBDD99-365B-98DA-273F-1E62BDC1B8CE}"/>
              </a:ext>
            </a:extLst>
          </p:cNvPr>
          <p:cNvSpPr txBox="1"/>
          <p:nvPr/>
        </p:nvSpPr>
        <p:spPr>
          <a:xfrm>
            <a:off x="736600" y="1719064"/>
            <a:ext cx="10464800" cy="4308872"/>
          </a:xfrm>
          <a:prstGeom prst="rect">
            <a:avLst/>
          </a:prstGeom>
          <a:noFill/>
        </p:spPr>
        <p:txBody>
          <a:bodyPr vert="horz" wrap="square" lIns="0" tIns="0" rIns="0" bIns="0" rtlCol="0">
            <a:spAutoFit/>
          </a:bodyPr>
          <a:lstStyle/>
          <a:p>
            <a:r>
              <a:rPr lang="en-US" sz="4000" b="1" dirty="0">
                <a:solidFill>
                  <a:srgbClr val="000000"/>
                </a:solidFill>
                <a:latin typeface="Arial" panose="020B0604020202020204" pitchFamily="34" charset="0"/>
              </a:rPr>
              <a:t>9</a:t>
            </a:r>
            <a:r>
              <a:rPr lang="en-US" sz="4000" dirty="0">
                <a:solidFill>
                  <a:srgbClr val="000000"/>
                </a:solidFill>
                <a:latin typeface="Arial" panose="020B0604020202020204" pitchFamily="34" charset="0"/>
              </a:rPr>
              <a:t> Even him, whose coming is after the working of Satan with all power and signs and lying wonders, </a:t>
            </a:r>
          </a:p>
          <a:p>
            <a:r>
              <a:rPr lang="en-US" sz="4000" b="1" dirty="0">
                <a:solidFill>
                  <a:srgbClr val="000000"/>
                </a:solidFill>
                <a:latin typeface="Arial" panose="020B0604020202020204" pitchFamily="34" charset="0"/>
              </a:rPr>
              <a:t>10</a:t>
            </a:r>
            <a:r>
              <a:rPr lang="en-US" sz="4000" dirty="0">
                <a:solidFill>
                  <a:srgbClr val="000000"/>
                </a:solidFill>
                <a:latin typeface="Arial" panose="020B0604020202020204" pitchFamily="34" charset="0"/>
              </a:rPr>
              <a:t> And with all deceivableness of unrighteousness in them that perish; because they received not the love of the truth, that they might be saved.</a:t>
            </a:r>
          </a:p>
        </p:txBody>
      </p:sp>
      <p:sp>
        <p:nvSpPr>
          <p:cNvPr id="6" name="TextBox 5">
            <a:extLst>
              <a:ext uri="{FF2B5EF4-FFF2-40B4-BE49-F238E27FC236}">
                <a16:creationId xmlns:a16="http://schemas.microsoft.com/office/drawing/2014/main" id="{3C13C756-3583-B00F-6A2F-E06374ABD3D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29613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BF1F718-2AFE-45AE-8F4B-62DE28F72D7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6ABA88-74DE-658F-E51D-E76FA7697800}"/>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7DB9D27-E5E9-8935-588F-1949AAA1805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2 Thessalonians 2:11-12 </a:t>
            </a:r>
          </a:p>
        </p:txBody>
      </p:sp>
      <p:cxnSp>
        <p:nvCxnSpPr>
          <p:cNvPr id="4" name="Straight Connector 3">
            <a:extLst>
              <a:ext uri="{FF2B5EF4-FFF2-40B4-BE49-F238E27FC236}">
                <a16:creationId xmlns:a16="http://schemas.microsoft.com/office/drawing/2014/main" id="{271BBB6A-1D61-80CC-E3EC-BFC21905A79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79354E0-0F87-4DBF-F277-122EDA19E549}"/>
              </a:ext>
            </a:extLst>
          </p:cNvPr>
          <p:cNvSpPr txBox="1"/>
          <p:nvPr/>
        </p:nvSpPr>
        <p:spPr>
          <a:xfrm>
            <a:off x="736600" y="1719064"/>
            <a:ext cx="10464800" cy="4062651"/>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11</a:t>
            </a:r>
            <a:r>
              <a:rPr lang="en-US" sz="4400" dirty="0">
                <a:solidFill>
                  <a:srgbClr val="000000"/>
                </a:solidFill>
                <a:latin typeface="Arial" panose="020B0604020202020204" pitchFamily="34" charset="0"/>
              </a:rPr>
              <a:t> And for this cause God shall send them strong delusion, that they should believe a lie: </a:t>
            </a:r>
          </a:p>
          <a:p>
            <a:r>
              <a:rPr lang="en-US" sz="4400" b="1" dirty="0">
                <a:solidFill>
                  <a:srgbClr val="000000"/>
                </a:solidFill>
                <a:latin typeface="Arial" panose="020B0604020202020204" pitchFamily="34" charset="0"/>
              </a:rPr>
              <a:t>12</a:t>
            </a:r>
            <a:r>
              <a:rPr lang="en-US" sz="4400" dirty="0">
                <a:solidFill>
                  <a:srgbClr val="000000"/>
                </a:solidFill>
                <a:latin typeface="Arial" panose="020B0604020202020204" pitchFamily="34" charset="0"/>
              </a:rPr>
              <a:t> That they all might be damned who believed not the truth, but had pleasure in unrighteousness.</a:t>
            </a:r>
          </a:p>
        </p:txBody>
      </p:sp>
      <p:sp>
        <p:nvSpPr>
          <p:cNvPr id="6" name="TextBox 5">
            <a:extLst>
              <a:ext uri="{FF2B5EF4-FFF2-40B4-BE49-F238E27FC236}">
                <a16:creationId xmlns:a16="http://schemas.microsoft.com/office/drawing/2014/main" id="{253393EF-DD57-250F-8C80-26F0BAA748C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707308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60EFA40-0D9B-5F7C-F9B0-F0A4BAE47BC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84D745-1BBC-4764-263D-BAC074419D3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9B8C62A-1912-CFEF-0117-B377D2E2379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dirty="0">
                <a:solidFill>
                  <a:srgbClr val="000000"/>
                </a:solidFill>
                <a:latin typeface="Arial" panose="020B0604020202020204" pitchFamily="34" charset="0"/>
              </a:rPr>
              <a:t>Acts 17:11 </a:t>
            </a:r>
          </a:p>
        </p:txBody>
      </p:sp>
      <p:cxnSp>
        <p:nvCxnSpPr>
          <p:cNvPr id="4" name="Straight Connector 3">
            <a:extLst>
              <a:ext uri="{FF2B5EF4-FFF2-40B4-BE49-F238E27FC236}">
                <a16:creationId xmlns:a16="http://schemas.microsoft.com/office/drawing/2014/main" id="{35BEBA28-3589-5C92-6F62-29E42CCD4E8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B1B4206-D43A-026F-DA44-97843B8D1ED2}"/>
              </a:ext>
            </a:extLst>
          </p:cNvPr>
          <p:cNvSpPr txBox="1"/>
          <p:nvPr/>
        </p:nvSpPr>
        <p:spPr>
          <a:xfrm>
            <a:off x="736600" y="1719064"/>
            <a:ext cx="10464800" cy="3385542"/>
          </a:xfrm>
          <a:prstGeom prst="rect">
            <a:avLst/>
          </a:prstGeom>
          <a:noFill/>
        </p:spPr>
        <p:txBody>
          <a:bodyPr vert="horz" wrap="square" lIns="0" tIns="0" rIns="0" bIns="0" rtlCol="0">
            <a:spAutoFit/>
          </a:bodyPr>
          <a:lstStyle/>
          <a:p>
            <a:r>
              <a:rPr lang="en-US" sz="4400" b="1" dirty="0">
                <a:solidFill>
                  <a:srgbClr val="000000"/>
                </a:solidFill>
                <a:latin typeface="Arial" panose="020B0604020202020204" pitchFamily="34" charset="0"/>
              </a:rPr>
              <a:t>11</a:t>
            </a:r>
            <a:r>
              <a:rPr lang="en-US" sz="4400" dirty="0">
                <a:solidFill>
                  <a:srgbClr val="000000"/>
                </a:solidFill>
                <a:latin typeface="Arial" panose="020B0604020202020204" pitchFamily="34" charset="0"/>
              </a:rPr>
              <a:t> These were more noble than those in Thessalonica, in that they received the word with all readiness of mind, and searched the scriptures daily, whether those things were so.</a:t>
            </a:r>
          </a:p>
        </p:txBody>
      </p:sp>
      <p:sp>
        <p:nvSpPr>
          <p:cNvPr id="6" name="TextBox 5">
            <a:extLst>
              <a:ext uri="{FF2B5EF4-FFF2-40B4-BE49-F238E27FC236}">
                <a16:creationId xmlns:a16="http://schemas.microsoft.com/office/drawing/2014/main" id="{7865C4FD-B687-3B4C-B3AD-8AD84E7F728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97804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1388</Words>
  <Application>Microsoft Office PowerPoint</Application>
  <PresentationFormat>Widescreen</PresentationFormat>
  <Paragraphs>108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Nathan Holmes</cp:lastModifiedBy>
  <cp:revision>4</cp:revision>
  <dcterms:created xsi:type="dcterms:W3CDTF">2026-08-27T00:29:48Z</dcterms:created>
  <dcterms:modified xsi:type="dcterms:W3CDTF">2026-09-05T13:37:34Z</dcterms:modified>
</cp:coreProperties>
</file>