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856D6-D801-FA2D-E319-8AF11DF866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93A8C0-BA45-1C2A-A4D6-D7DD546960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412225-ED05-F8E1-39C4-88FB2284961A}"/>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5" name="Footer Placeholder 4">
            <a:extLst>
              <a:ext uri="{FF2B5EF4-FFF2-40B4-BE49-F238E27FC236}">
                <a16:creationId xmlns:a16="http://schemas.microsoft.com/office/drawing/2014/main" id="{3DC63A43-EC39-B6A0-083B-B428FEBE07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96940-9BE5-9495-2F75-3F36D7A7B938}"/>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3658400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EC10B-8CCC-CD0B-CC17-C14BCD1094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84ED69-4EC5-CB7E-EA5C-7A7CDC33A1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3CA02F-D721-1EEE-2549-0D0E9E2BF44B}"/>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5" name="Footer Placeholder 4">
            <a:extLst>
              <a:ext uri="{FF2B5EF4-FFF2-40B4-BE49-F238E27FC236}">
                <a16:creationId xmlns:a16="http://schemas.microsoft.com/office/drawing/2014/main" id="{D8CD3281-E702-C14F-7785-6ECE5E4B90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3889B1-0F74-5F2B-5997-1786F3E14D4A}"/>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1990817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6374BA-549E-3531-579E-243A94509D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F9099C-5B0C-B922-4040-974B6E20CE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63EF46-8B25-9BC0-DEEC-90F14C340672}"/>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5" name="Footer Placeholder 4">
            <a:extLst>
              <a:ext uri="{FF2B5EF4-FFF2-40B4-BE49-F238E27FC236}">
                <a16:creationId xmlns:a16="http://schemas.microsoft.com/office/drawing/2014/main" id="{69813FC8-B5F2-2A2D-1317-437154F71C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F4345-A569-BF04-6EA7-198E2D4B2678}"/>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2531812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47DA7-B0B2-6ABE-1DB5-B770AF6570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2D47AA-DE16-1B54-434C-780C1AC7E5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761372-6930-A4E8-37D1-7C451F0924CF}"/>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5" name="Footer Placeholder 4">
            <a:extLst>
              <a:ext uri="{FF2B5EF4-FFF2-40B4-BE49-F238E27FC236}">
                <a16:creationId xmlns:a16="http://schemas.microsoft.com/office/drawing/2014/main" id="{CE09ED1D-BD52-22A0-F3CB-3CBAD1A35A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424CB9-D0A2-9CBC-7EBB-57B44AAC03BD}"/>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3112558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C7BBB-CF6F-B23F-E14B-D877758952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0457D2-F2D8-AEC0-3300-87B2247D6C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ECED82-D0F8-E8E3-4F36-6B6AAFB7125A}"/>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5" name="Footer Placeholder 4">
            <a:extLst>
              <a:ext uri="{FF2B5EF4-FFF2-40B4-BE49-F238E27FC236}">
                <a16:creationId xmlns:a16="http://schemas.microsoft.com/office/drawing/2014/main" id="{46B18BEB-9046-1592-BCA2-1ADD5AF992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27477-26E2-2689-81D2-2A67963C4988}"/>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607345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319F4-175F-B63F-D536-E05CAFDAFF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B147D0-54AE-6279-7B8C-1D08FB873E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1C9A72-E758-4CD4-83E3-FED63D6B81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21F6CE-3045-B45C-066C-BC7BED3AB71D}"/>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6" name="Footer Placeholder 5">
            <a:extLst>
              <a:ext uri="{FF2B5EF4-FFF2-40B4-BE49-F238E27FC236}">
                <a16:creationId xmlns:a16="http://schemas.microsoft.com/office/drawing/2014/main" id="{34F6B027-0BBC-27D1-3C42-D7C686F397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17A788-FE07-4BED-89D7-6FB2AD53F007}"/>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1796203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ED7C4-82CD-FF57-5CCF-C69B6FD8FB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F00744-897A-3266-9535-B8DEE1291A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A6A2A2-DF3F-9773-2906-DA7FAD49D7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0E9F06-3205-7E29-7652-2C210540E7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DA073B-2287-0F0A-5DBF-8BD74E47D9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64B6CE-2FB3-BBC4-5848-BA71D0158D16}"/>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8" name="Footer Placeholder 7">
            <a:extLst>
              <a:ext uri="{FF2B5EF4-FFF2-40B4-BE49-F238E27FC236}">
                <a16:creationId xmlns:a16="http://schemas.microsoft.com/office/drawing/2014/main" id="{1E6BAADC-59CC-CB6A-A2A5-F3E1B16FF3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96E064-A4B5-D80B-0EF0-6B5E0B53D3F3}"/>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3549554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81E18-7503-CCC4-5C2D-695C0CE965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736A9D-C59D-1788-EE61-9CD3B4E9798B}"/>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4" name="Footer Placeholder 3">
            <a:extLst>
              <a:ext uri="{FF2B5EF4-FFF2-40B4-BE49-F238E27FC236}">
                <a16:creationId xmlns:a16="http://schemas.microsoft.com/office/drawing/2014/main" id="{3299CA69-C85D-8B9B-13CC-86EF2FDE1A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9E6744-1625-C8BA-3608-3FAF79E6F305}"/>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3481852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A4B326-44C9-D1AB-CA09-8C618439032F}"/>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3" name="Footer Placeholder 2">
            <a:extLst>
              <a:ext uri="{FF2B5EF4-FFF2-40B4-BE49-F238E27FC236}">
                <a16:creationId xmlns:a16="http://schemas.microsoft.com/office/drawing/2014/main" id="{7C1A3C32-53CE-FD42-701F-818B0EA0EC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CC8B9B-B8DB-BC1E-34FD-608C84C7DF6C}"/>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2376908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A4D47-8048-A6A0-E3F5-B29CEAA49E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959C24-CF70-73CC-77E0-2FBBB77E9F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BD5ABC-86E9-5A9D-469C-CAFE3A47B0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F7B3F8-C6B7-145C-B922-B5F071C807A2}"/>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6" name="Footer Placeholder 5">
            <a:extLst>
              <a:ext uri="{FF2B5EF4-FFF2-40B4-BE49-F238E27FC236}">
                <a16:creationId xmlns:a16="http://schemas.microsoft.com/office/drawing/2014/main" id="{1A22463E-C2C0-781F-2EB1-0190B3CE3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AAB542-5285-26A0-CF10-C1C58D84321F}"/>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3991819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98838-4C58-CD04-CF0C-9D5C0F436E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957BA6-FCFA-055A-F2E3-9CD411B417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B350950-8A71-0D6C-88FF-008B71216B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DBA49B-3604-A6E6-D253-172AC4A11CD8}"/>
              </a:ext>
            </a:extLst>
          </p:cNvPr>
          <p:cNvSpPr>
            <a:spLocks noGrp="1"/>
          </p:cNvSpPr>
          <p:nvPr>
            <p:ph type="dt" sz="half" idx="10"/>
          </p:nvPr>
        </p:nvSpPr>
        <p:spPr/>
        <p:txBody>
          <a:bodyPr/>
          <a:lstStyle/>
          <a:p>
            <a:fld id="{A0BFECB6-7C5E-4904-AA0E-4BC37958F315}" type="datetimeFigureOut">
              <a:rPr lang="en-US" smtClean="0"/>
              <a:t>8/26/2026</a:t>
            </a:fld>
            <a:endParaRPr lang="en-US"/>
          </a:p>
        </p:txBody>
      </p:sp>
      <p:sp>
        <p:nvSpPr>
          <p:cNvPr id="6" name="Footer Placeholder 5">
            <a:extLst>
              <a:ext uri="{FF2B5EF4-FFF2-40B4-BE49-F238E27FC236}">
                <a16:creationId xmlns:a16="http://schemas.microsoft.com/office/drawing/2014/main" id="{62284F70-CF7F-0589-284F-3B3987E835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E3F1FC-9BF8-6A15-0331-BF9997853311}"/>
              </a:ext>
            </a:extLst>
          </p:cNvPr>
          <p:cNvSpPr>
            <a:spLocks noGrp="1"/>
          </p:cNvSpPr>
          <p:nvPr>
            <p:ph type="sldNum" sz="quarter" idx="12"/>
          </p:nvPr>
        </p:nvSpPr>
        <p:spPr/>
        <p:txBody>
          <a:bodyPr/>
          <a:lstStyle/>
          <a:p>
            <a:fld id="{D674FE1F-5F63-45AC-A5F4-761FE47AE569}" type="slidenum">
              <a:rPr lang="en-US" smtClean="0"/>
              <a:t>‹#›</a:t>
            </a:fld>
            <a:endParaRPr lang="en-US"/>
          </a:p>
        </p:txBody>
      </p:sp>
    </p:spTree>
    <p:extLst>
      <p:ext uri="{BB962C8B-B14F-4D97-AF65-F5344CB8AC3E}">
        <p14:creationId xmlns:p14="http://schemas.microsoft.com/office/powerpoint/2010/main" val="1098809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9673F5-297E-8151-81D0-76A34729F9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918A6A-9B74-7FA9-F72A-D1EDA7631C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2D11EF-A0B6-8E20-CA75-D83F539622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BFECB6-7C5E-4904-AA0E-4BC37958F315}" type="datetimeFigureOut">
              <a:rPr lang="en-US" smtClean="0"/>
              <a:t>8/26/2026</a:t>
            </a:fld>
            <a:endParaRPr lang="en-US"/>
          </a:p>
        </p:txBody>
      </p:sp>
      <p:sp>
        <p:nvSpPr>
          <p:cNvPr id="5" name="Footer Placeholder 4">
            <a:extLst>
              <a:ext uri="{FF2B5EF4-FFF2-40B4-BE49-F238E27FC236}">
                <a16:creationId xmlns:a16="http://schemas.microsoft.com/office/drawing/2014/main" id="{C122AC53-785D-62F3-21E3-41544CFFD2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369CB0-CE7E-9FBC-556E-84E069C5A5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74FE1F-5F63-45AC-A5F4-761FE47AE569}" type="slidenum">
              <a:rPr lang="en-US" smtClean="0"/>
              <a:t>‹#›</a:t>
            </a:fld>
            <a:endParaRPr lang="en-US"/>
          </a:p>
        </p:txBody>
      </p:sp>
    </p:spTree>
    <p:extLst>
      <p:ext uri="{BB962C8B-B14F-4D97-AF65-F5344CB8AC3E}">
        <p14:creationId xmlns:p14="http://schemas.microsoft.com/office/powerpoint/2010/main" val="378792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EE490E-DC71-8C33-F826-EAF6F6C3972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BEEAE8ED-EB84-E621-C299-C858FD248796}"/>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Thessalonians 2:1-4</a:t>
            </a:r>
          </a:p>
        </p:txBody>
      </p:sp>
      <p:cxnSp>
        <p:nvCxnSpPr>
          <p:cNvPr id="4" name="Straight Connector 3">
            <a:extLst>
              <a:ext uri="{FF2B5EF4-FFF2-40B4-BE49-F238E27FC236}">
                <a16:creationId xmlns:a16="http://schemas.microsoft.com/office/drawing/2014/main" id="{39990503-5E8E-8089-9A27-FDE3F4F00BEA}"/>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B01E394-0AE0-1ADE-A171-04F5C0BB7DC0}"/>
              </a:ext>
            </a:extLst>
          </p:cNvPr>
          <p:cNvSpPr txBox="1"/>
          <p:nvPr/>
        </p:nvSpPr>
        <p:spPr>
          <a:xfrm>
            <a:off x="863600" y="1917700"/>
            <a:ext cx="10464800" cy="2954655"/>
          </a:xfrm>
          <a:prstGeom prst="rect">
            <a:avLst/>
          </a:prstGeom>
          <a:noFill/>
        </p:spPr>
        <p:txBody>
          <a:bodyPr vert="horz" wrap="square" lIns="0" tIns="0" rIns="0" bIns="0" rtlCol="0">
            <a:spAutoFit/>
          </a:bodyPr>
          <a:lstStyle/>
          <a:p>
            <a:r>
              <a:rPr lang="en-US" sz="2400">
                <a:solidFill>
                  <a:srgbClr val="000000"/>
                </a:solidFill>
                <a:latin typeface="Arial" panose="020B0604020202020204" pitchFamily="34" charset="0"/>
              </a:rPr>
              <a:t>1 For yourselves, brethren, know our entrance in unto you, that it was not in vain:
2 But even after that we had suffered before, and were shamefully entreated, as ye know, at Philippi, we were bold in our God to speak unto you the gospel of God with much contention.
3 For our exhortation was not of deceit, nor of uncleanness, nor in guile:
4 But as we were allowed of God to be put in trust with the gospel, even so we speak; not as pleasing men, but God, which trieth our hearts.</a:t>
            </a:r>
          </a:p>
        </p:txBody>
      </p:sp>
      <p:sp>
        <p:nvSpPr>
          <p:cNvPr id="6" name="TextBox 5">
            <a:extLst>
              <a:ext uri="{FF2B5EF4-FFF2-40B4-BE49-F238E27FC236}">
                <a16:creationId xmlns:a16="http://schemas.microsoft.com/office/drawing/2014/main" id="{78DE1BEC-2045-AB1D-C8CC-FC543B31185E}"/>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317564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764F2-4073-46C9-48E4-2B019BBA2E8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223C15AE-E0D8-0DE5-3945-FB01201860CF}"/>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Thessalonians 2:4</a:t>
            </a:r>
          </a:p>
        </p:txBody>
      </p:sp>
      <p:cxnSp>
        <p:nvCxnSpPr>
          <p:cNvPr id="4" name="Straight Connector 3">
            <a:extLst>
              <a:ext uri="{FF2B5EF4-FFF2-40B4-BE49-F238E27FC236}">
                <a16:creationId xmlns:a16="http://schemas.microsoft.com/office/drawing/2014/main" id="{DF9D8A5D-BEB3-10B4-0990-3907EA9BBF61}"/>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A8B37CB-BE24-14DC-2600-28E5981CA2CA}"/>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4 But as we were allowed of God to be put in trust with the gospel, even so we speak; not as pleasing men, but God, which trieth our hearts.</a:t>
            </a:r>
          </a:p>
        </p:txBody>
      </p:sp>
      <p:sp>
        <p:nvSpPr>
          <p:cNvPr id="6" name="TextBox 5">
            <a:extLst>
              <a:ext uri="{FF2B5EF4-FFF2-40B4-BE49-F238E27FC236}">
                <a16:creationId xmlns:a16="http://schemas.microsoft.com/office/drawing/2014/main" id="{A9EF9543-0384-6F94-13E8-6C7979F69DBA}"/>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575717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7916AA-1CAC-EDF7-FDF3-14447A96A39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84118EF8-2D72-2A37-ED62-9360C231536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Corinthians 4:1-2</a:t>
            </a:r>
          </a:p>
        </p:txBody>
      </p:sp>
      <p:cxnSp>
        <p:nvCxnSpPr>
          <p:cNvPr id="4" name="Straight Connector 3">
            <a:extLst>
              <a:ext uri="{FF2B5EF4-FFF2-40B4-BE49-F238E27FC236}">
                <a16:creationId xmlns:a16="http://schemas.microsoft.com/office/drawing/2014/main" id="{AD9B2C1C-9EBE-9954-3624-F0CBE400A028}"/>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1EC7CA6-BB74-D8C8-4D6B-C9301330A9A5}"/>
              </a:ext>
            </a:extLst>
          </p:cNvPr>
          <p:cNvSpPr txBox="1"/>
          <p:nvPr/>
        </p:nvSpPr>
        <p:spPr>
          <a:xfrm>
            <a:off x="863600" y="1917700"/>
            <a:ext cx="10464800" cy="3385542"/>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1 Let a man so account of us, as of the ministers of Christ, and stewards of the mysteries of God.
2 Moreover it is required in stewards, that a man be found faithful.</a:t>
            </a:r>
          </a:p>
        </p:txBody>
      </p:sp>
      <p:sp>
        <p:nvSpPr>
          <p:cNvPr id="6" name="TextBox 5">
            <a:extLst>
              <a:ext uri="{FF2B5EF4-FFF2-40B4-BE49-F238E27FC236}">
                <a16:creationId xmlns:a16="http://schemas.microsoft.com/office/drawing/2014/main" id="{8BFE2953-16C6-CA45-7C9F-B03D98983990}"/>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512783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9636EC-5081-8D0D-1E84-9C04253BBD15}"/>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B077598E-0423-7F15-CFBE-487829ACA7AF}"/>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Hebrews 4:13</a:t>
            </a:r>
          </a:p>
        </p:txBody>
      </p:sp>
      <p:cxnSp>
        <p:nvCxnSpPr>
          <p:cNvPr id="4" name="Straight Connector 3">
            <a:extLst>
              <a:ext uri="{FF2B5EF4-FFF2-40B4-BE49-F238E27FC236}">
                <a16:creationId xmlns:a16="http://schemas.microsoft.com/office/drawing/2014/main" id="{55B012DD-890F-C60F-A988-BE87B9823137}"/>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365487E-C7D9-F548-53F6-80E159B46C45}"/>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13 Neither is there any creature that is not manifest in his sight: but all things are naked and opened unto the eyes of him with whom we have to do.</a:t>
            </a:r>
          </a:p>
        </p:txBody>
      </p:sp>
      <p:sp>
        <p:nvSpPr>
          <p:cNvPr id="6" name="TextBox 5">
            <a:extLst>
              <a:ext uri="{FF2B5EF4-FFF2-40B4-BE49-F238E27FC236}">
                <a16:creationId xmlns:a16="http://schemas.microsoft.com/office/drawing/2014/main" id="{73B13BF8-B65B-CF57-6F40-BC6871E8709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482556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D87E16-A648-4493-ACB7-5E0E999AB5E7}"/>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1E0EA4E6-9E1F-5B02-3BD5-09E4B3CD28FC}"/>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Thessalonians 2:5</a:t>
            </a:r>
          </a:p>
        </p:txBody>
      </p:sp>
      <p:cxnSp>
        <p:nvCxnSpPr>
          <p:cNvPr id="4" name="Straight Connector 3">
            <a:extLst>
              <a:ext uri="{FF2B5EF4-FFF2-40B4-BE49-F238E27FC236}">
                <a16:creationId xmlns:a16="http://schemas.microsoft.com/office/drawing/2014/main" id="{46916AC1-C550-54D5-0D45-87FBE11F19AA}"/>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9BDA8C6-CC1A-9411-733E-A34184D42654}"/>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5 For neither at any time used we flattering words, as ye know, nor a cloke of covetousness; God is witness:</a:t>
            </a:r>
          </a:p>
        </p:txBody>
      </p:sp>
      <p:sp>
        <p:nvSpPr>
          <p:cNvPr id="6" name="TextBox 5">
            <a:extLst>
              <a:ext uri="{FF2B5EF4-FFF2-40B4-BE49-F238E27FC236}">
                <a16:creationId xmlns:a16="http://schemas.microsoft.com/office/drawing/2014/main" id="{77DE490E-5CE0-8ADF-1C68-D34AF4754B8F}"/>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830323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0618E1-3684-6131-574E-CAE4A7651A0B}"/>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7F27B428-0CD6-EFF8-EFB6-950AE87FB351}"/>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Peter 2:3</a:t>
            </a:r>
          </a:p>
        </p:txBody>
      </p:sp>
      <p:cxnSp>
        <p:nvCxnSpPr>
          <p:cNvPr id="4" name="Straight Connector 3">
            <a:extLst>
              <a:ext uri="{FF2B5EF4-FFF2-40B4-BE49-F238E27FC236}">
                <a16:creationId xmlns:a16="http://schemas.microsoft.com/office/drawing/2014/main" id="{BA428DE6-3551-E576-A2B3-8E98A92C4FAB}"/>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458010C-48E3-BD87-A1BF-347BCBD54C0A}"/>
              </a:ext>
            </a:extLst>
          </p:cNvPr>
          <p:cNvSpPr txBox="1"/>
          <p:nvPr/>
        </p:nvSpPr>
        <p:spPr>
          <a:xfrm>
            <a:off x="863600" y="1917700"/>
            <a:ext cx="10464800" cy="3385542"/>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3 And through covetousness shall they with feigned words make merchandise of you: whose judgment now of a long time lingereth not, and their damnation slumbereth not.</a:t>
            </a:r>
          </a:p>
        </p:txBody>
      </p:sp>
      <p:sp>
        <p:nvSpPr>
          <p:cNvPr id="6" name="TextBox 5">
            <a:extLst>
              <a:ext uri="{FF2B5EF4-FFF2-40B4-BE49-F238E27FC236}">
                <a16:creationId xmlns:a16="http://schemas.microsoft.com/office/drawing/2014/main" id="{73478F23-5802-0F49-6CFC-7CB5D226F969}"/>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059533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736892-21D9-3D26-1810-1A95E2EB61A2}"/>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C53F80B3-EFA7-6E93-659E-4DE61EB471FA}"/>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Thessalonians 2:6</a:t>
            </a:r>
          </a:p>
        </p:txBody>
      </p:sp>
      <p:cxnSp>
        <p:nvCxnSpPr>
          <p:cNvPr id="4" name="Straight Connector 3">
            <a:extLst>
              <a:ext uri="{FF2B5EF4-FFF2-40B4-BE49-F238E27FC236}">
                <a16:creationId xmlns:a16="http://schemas.microsoft.com/office/drawing/2014/main" id="{CC728CFE-6065-48AF-A630-9011FF903594}"/>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596356F-02FB-AAD9-12EA-8214435CF7C7}"/>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6 Nor of men sought we glory, neither of you, nor yet of others, when we might have been burdensome, as the apostles of Christ.</a:t>
            </a:r>
          </a:p>
        </p:txBody>
      </p:sp>
      <p:sp>
        <p:nvSpPr>
          <p:cNvPr id="6" name="TextBox 5">
            <a:extLst>
              <a:ext uri="{FF2B5EF4-FFF2-40B4-BE49-F238E27FC236}">
                <a16:creationId xmlns:a16="http://schemas.microsoft.com/office/drawing/2014/main" id="{807D7446-60AE-40B8-E82A-E641CDFEFCCD}"/>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953498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AC95FE-2652-0705-C326-F2319EFD6465}"/>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64545DB2-815A-ECA2-5E92-57E8BCCD0ED3}"/>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Thessalonians 2:7-8</a:t>
            </a:r>
          </a:p>
        </p:txBody>
      </p:sp>
      <p:cxnSp>
        <p:nvCxnSpPr>
          <p:cNvPr id="4" name="Straight Connector 3">
            <a:extLst>
              <a:ext uri="{FF2B5EF4-FFF2-40B4-BE49-F238E27FC236}">
                <a16:creationId xmlns:a16="http://schemas.microsoft.com/office/drawing/2014/main" id="{549DCC2C-E47F-AA05-D1E9-7224FDD08A07}"/>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FE86B0C-BB4F-6C62-E3C8-16D4F6608CD9}"/>
              </a:ext>
            </a:extLst>
          </p:cNvPr>
          <p:cNvSpPr txBox="1"/>
          <p:nvPr/>
        </p:nvSpPr>
        <p:spPr>
          <a:xfrm>
            <a:off x="863600" y="1917700"/>
            <a:ext cx="10464800" cy="3508653"/>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7 But we were gentle among you, even as a nurse cherisheth her children:
8 So being affectionately desirous of you, we were willing to have imparted unto you, not the gospel of God only, but also our own souls, because ye were dear unto us.</a:t>
            </a:r>
          </a:p>
        </p:txBody>
      </p:sp>
      <p:sp>
        <p:nvSpPr>
          <p:cNvPr id="6" name="TextBox 5">
            <a:extLst>
              <a:ext uri="{FF2B5EF4-FFF2-40B4-BE49-F238E27FC236}">
                <a16:creationId xmlns:a16="http://schemas.microsoft.com/office/drawing/2014/main" id="{9C968951-995D-D298-C1EE-D91D7F1CD530}"/>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158012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B188B6-CD9C-3B0B-47A3-8E7243D010C3}"/>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BED802C7-8EC7-C807-448B-1B62D2049067}"/>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2:24-25</a:t>
            </a:r>
          </a:p>
        </p:txBody>
      </p:sp>
      <p:cxnSp>
        <p:nvCxnSpPr>
          <p:cNvPr id="4" name="Straight Connector 3">
            <a:extLst>
              <a:ext uri="{FF2B5EF4-FFF2-40B4-BE49-F238E27FC236}">
                <a16:creationId xmlns:a16="http://schemas.microsoft.com/office/drawing/2014/main" id="{DDD1DD29-0250-F346-1FCC-67CB00D322AC}"/>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0945EC1-F3DB-73EA-4D57-EB5920283C66}"/>
              </a:ext>
            </a:extLst>
          </p:cNvPr>
          <p:cNvSpPr txBox="1"/>
          <p:nvPr/>
        </p:nvSpPr>
        <p:spPr>
          <a:xfrm>
            <a:off x="863600" y="1917700"/>
            <a:ext cx="10464800" cy="2923877"/>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24 And the servant of the Lord must not strive; but be gentle unto all men, apt to teach, patient,
25 In meekness instructing those that oppose themselves; if God peradventure will give them repentance to the acknowledging of the truth;</a:t>
            </a:r>
          </a:p>
        </p:txBody>
      </p:sp>
      <p:sp>
        <p:nvSpPr>
          <p:cNvPr id="6" name="TextBox 5">
            <a:extLst>
              <a:ext uri="{FF2B5EF4-FFF2-40B4-BE49-F238E27FC236}">
                <a16:creationId xmlns:a16="http://schemas.microsoft.com/office/drawing/2014/main" id="{46EB4C97-5E3D-7BFB-949B-AE5A98DADA2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474395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7D063C-3D26-5A44-CFD0-A21823E923DC}"/>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16F060C8-57E2-2AFB-A761-90AF485BB649}"/>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Thessalonians 2:7-8</a:t>
            </a:r>
          </a:p>
        </p:txBody>
      </p:sp>
      <p:cxnSp>
        <p:nvCxnSpPr>
          <p:cNvPr id="4" name="Straight Connector 3">
            <a:extLst>
              <a:ext uri="{FF2B5EF4-FFF2-40B4-BE49-F238E27FC236}">
                <a16:creationId xmlns:a16="http://schemas.microsoft.com/office/drawing/2014/main" id="{568BA790-4639-F4D2-1FEF-CCAF5A5DEF13}"/>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FF8AD02-8775-27A2-5996-2CC0A9F45664}"/>
              </a:ext>
            </a:extLst>
          </p:cNvPr>
          <p:cNvSpPr txBox="1"/>
          <p:nvPr/>
        </p:nvSpPr>
        <p:spPr>
          <a:xfrm>
            <a:off x="863600" y="1917700"/>
            <a:ext cx="10464800" cy="3508653"/>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7 But we were gentle among you, even as a nurse cherisheth her children:
8 So being affectionately desirous of you, we were willing to have imparted unto you, not the gospel of God only, but also our own souls, because ye were dear unto us.</a:t>
            </a:r>
          </a:p>
        </p:txBody>
      </p:sp>
      <p:sp>
        <p:nvSpPr>
          <p:cNvPr id="6" name="TextBox 5">
            <a:extLst>
              <a:ext uri="{FF2B5EF4-FFF2-40B4-BE49-F238E27FC236}">
                <a16:creationId xmlns:a16="http://schemas.microsoft.com/office/drawing/2014/main" id="{BB3050D4-3E7C-A379-95B3-E20FBEBCD74A}"/>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25899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1164FA-AB22-D9E5-8B86-C728D2281103}"/>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44C76D62-9C3E-C288-CCB1-ED8A9C26BF04}"/>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20:23-24</a:t>
            </a:r>
          </a:p>
        </p:txBody>
      </p:sp>
      <p:cxnSp>
        <p:nvCxnSpPr>
          <p:cNvPr id="4" name="Straight Connector 3">
            <a:extLst>
              <a:ext uri="{FF2B5EF4-FFF2-40B4-BE49-F238E27FC236}">
                <a16:creationId xmlns:a16="http://schemas.microsoft.com/office/drawing/2014/main" id="{B8C706AD-2E57-A087-7B6C-45C57431D200}"/>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CF157BA-2B75-2241-D799-04C3654C9117}"/>
              </a:ext>
            </a:extLst>
          </p:cNvPr>
          <p:cNvSpPr txBox="1"/>
          <p:nvPr/>
        </p:nvSpPr>
        <p:spPr>
          <a:xfrm>
            <a:off x="863600" y="1917700"/>
            <a:ext cx="10464800" cy="2954655"/>
          </a:xfrm>
          <a:prstGeom prst="rect">
            <a:avLst/>
          </a:prstGeom>
          <a:noFill/>
        </p:spPr>
        <p:txBody>
          <a:bodyPr vert="horz" wrap="square" lIns="0" tIns="0" rIns="0" bIns="0" rtlCol="0">
            <a:spAutoFit/>
          </a:bodyPr>
          <a:lstStyle/>
          <a:p>
            <a:r>
              <a:rPr lang="en-US" sz="3200">
                <a:solidFill>
                  <a:srgbClr val="000000"/>
                </a:solidFill>
                <a:latin typeface="Arial" panose="020B0604020202020204" pitchFamily="34" charset="0"/>
              </a:rPr>
              <a:t>23 Save that the Holy Ghost witnesseth in every city, saying that bonds and afflictions abide me.
24 But none of these things move me, neither count I my life dear unto myself, so that I might finish my course with joy, and the ministry, which I have received of the Lord Jesus, to testify the gospel of the grace of God.</a:t>
            </a:r>
          </a:p>
        </p:txBody>
      </p:sp>
      <p:sp>
        <p:nvSpPr>
          <p:cNvPr id="6" name="TextBox 5">
            <a:extLst>
              <a:ext uri="{FF2B5EF4-FFF2-40B4-BE49-F238E27FC236}">
                <a16:creationId xmlns:a16="http://schemas.microsoft.com/office/drawing/2014/main" id="{83E68043-AB60-AA70-0440-EE307CE1B360}"/>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531896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65C9AB-C9D8-5DEE-73C3-0BB404E3F24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9FA279BF-6158-D216-F21C-533464601406}"/>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Thessalonians 2:5-8</a:t>
            </a:r>
          </a:p>
        </p:txBody>
      </p:sp>
      <p:cxnSp>
        <p:nvCxnSpPr>
          <p:cNvPr id="4" name="Straight Connector 3">
            <a:extLst>
              <a:ext uri="{FF2B5EF4-FFF2-40B4-BE49-F238E27FC236}">
                <a16:creationId xmlns:a16="http://schemas.microsoft.com/office/drawing/2014/main" id="{86AB974C-8AF0-C53F-3FCE-1B0028C7018F}"/>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9C0498E-CD66-D1F1-28C7-739D050BD464}"/>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5 For neither at any time used we flattering words, as ye know, nor a cloke of covetousness; God is witness:
6 Nor of men sought we glory, neither of you, nor yet of others, when we might have been burdensome, as the apostles of Christ.
7 But we were gentle among you, even as a nurse cherisheth her children:
8 So being affectionately desirous of you, we were willing to have imparted unto you, not the gospel of God only, but also our own souls, because ye were dear unto us.</a:t>
            </a:r>
          </a:p>
        </p:txBody>
      </p:sp>
      <p:sp>
        <p:nvSpPr>
          <p:cNvPr id="6" name="TextBox 5">
            <a:extLst>
              <a:ext uri="{FF2B5EF4-FFF2-40B4-BE49-F238E27FC236}">
                <a16:creationId xmlns:a16="http://schemas.microsoft.com/office/drawing/2014/main" id="{F4105A17-8E53-A160-D4A1-CF184873965A}"/>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16235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AD60BA-CB8B-ECEF-5492-532F5324ED71}"/>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254500" y="431800"/>
            <a:ext cx="3683000" cy="927100"/>
          </a:xfrm>
          <a:prstGeom prst="rect">
            <a:avLst/>
          </a:prstGeom>
        </p:spPr>
      </p:pic>
      <p:sp>
        <p:nvSpPr>
          <p:cNvPr id="4" name="TextBox 3">
            <a:extLst>
              <a:ext uri="{FF2B5EF4-FFF2-40B4-BE49-F238E27FC236}">
                <a16:creationId xmlns:a16="http://schemas.microsoft.com/office/drawing/2014/main" id="{F911CEC8-3564-3D86-D9CC-49AD841266B2}"/>
              </a:ext>
            </a:extLst>
          </p:cNvPr>
          <p:cNvSpPr txBox="1"/>
          <p:nvPr/>
        </p:nvSpPr>
        <p:spPr>
          <a:xfrm>
            <a:off x="1778000" y="1587500"/>
            <a:ext cx="8636000" cy="276999"/>
          </a:xfrm>
          <a:prstGeom prst="rect">
            <a:avLst/>
          </a:prstGeom>
          <a:noFill/>
        </p:spPr>
        <p:txBody>
          <a:bodyPr vert="horz" wrap="square" lIns="0" tIns="0" rIns="0" bIns="0" rtlCol="0">
            <a:spAutoFit/>
          </a:bodyPr>
          <a:lstStyle/>
          <a:p>
            <a:pPr algn="ctr"/>
            <a:r>
              <a:rPr lang="en-US" b="1">
                <a:solidFill>
                  <a:srgbClr val="606060"/>
                </a:solidFill>
                <a:latin typeface="Arial" panose="020B0604020202020204" pitchFamily="34" charset="0"/>
              </a:rPr>
              <a:t>EXPOSITORY SERMON</a:t>
            </a:r>
          </a:p>
        </p:txBody>
      </p:sp>
      <p:sp>
        <p:nvSpPr>
          <p:cNvPr id="5" name="TextBox 4">
            <a:extLst>
              <a:ext uri="{FF2B5EF4-FFF2-40B4-BE49-F238E27FC236}">
                <a16:creationId xmlns:a16="http://schemas.microsoft.com/office/drawing/2014/main" id="{5A3BDBF1-9249-E110-A26C-C035ABE4439A}"/>
              </a:ext>
            </a:extLst>
          </p:cNvPr>
          <p:cNvSpPr txBox="1"/>
          <p:nvPr/>
        </p:nvSpPr>
        <p:spPr>
          <a:xfrm>
            <a:off x="889000" y="2146300"/>
            <a:ext cx="10414000" cy="584775"/>
          </a:xfrm>
          <a:prstGeom prst="rect">
            <a:avLst/>
          </a:prstGeom>
          <a:noFill/>
        </p:spPr>
        <p:txBody>
          <a:bodyPr vert="horz" wrap="square" lIns="0" tIns="0" rIns="0" bIns="0" rtlCol="0">
            <a:spAutoFit/>
          </a:bodyPr>
          <a:lstStyle/>
          <a:p>
            <a:pPr algn="ctr"/>
            <a:r>
              <a:rPr lang="en-US" sz="3800" b="1">
                <a:solidFill>
                  <a:srgbClr val="000000"/>
                </a:solidFill>
                <a:latin typeface="Arial" panose="020B0604020202020204" pitchFamily="34" charset="0"/>
              </a:rPr>
              <a:t>What Faithful Gospel Ministry Looks Like</a:t>
            </a:r>
          </a:p>
        </p:txBody>
      </p:sp>
      <p:sp>
        <p:nvSpPr>
          <p:cNvPr id="6" name="TextBox 5">
            <a:extLst>
              <a:ext uri="{FF2B5EF4-FFF2-40B4-BE49-F238E27FC236}">
                <a16:creationId xmlns:a16="http://schemas.microsoft.com/office/drawing/2014/main" id="{3887AFEE-113E-5C77-5A75-92E34535DE4C}"/>
              </a:ext>
            </a:extLst>
          </p:cNvPr>
          <p:cNvSpPr txBox="1"/>
          <p:nvPr/>
        </p:nvSpPr>
        <p:spPr>
          <a:xfrm>
            <a:off x="2286000" y="3581400"/>
            <a:ext cx="7620000" cy="200055"/>
          </a:xfrm>
          <a:prstGeom prst="rect">
            <a:avLst/>
          </a:prstGeom>
          <a:noFill/>
        </p:spPr>
        <p:txBody>
          <a:bodyPr vert="horz" wrap="square" lIns="0" tIns="0" rIns="0" bIns="0" rtlCol="0">
            <a:spAutoFit/>
          </a:bodyPr>
          <a:lstStyle/>
          <a:p>
            <a:pPr algn="ctr"/>
            <a:r>
              <a:rPr lang="en-US" sz="1300" b="1">
                <a:solidFill>
                  <a:srgbClr val="606060"/>
                </a:solidFill>
                <a:latin typeface="Arial" panose="020B0604020202020204" pitchFamily="34" charset="0"/>
              </a:rPr>
              <a:t>PRIMARY PASSAGE</a:t>
            </a:r>
          </a:p>
        </p:txBody>
      </p:sp>
      <p:sp>
        <p:nvSpPr>
          <p:cNvPr id="7" name="TextBox 6">
            <a:extLst>
              <a:ext uri="{FF2B5EF4-FFF2-40B4-BE49-F238E27FC236}">
                <a16:creationId xmlns:a16="http://schemas.microsoft.com/office/drawing/2014/main" id="{1130426C-D105-340E-2F7E-B93C67646F49}"/>
              </a:ext>
            </a:extLst>
          </p:cNvPr>
          <p:cNvSpPr txBox="1"/>
          <p:nvPr/>
        </p:nvSpPr>
        <p:spPr>
          <a:xfrm>
            <a:off x="1778000" y="3898900"/>
            <a:ext cx="8636000" cy="369332"/>
          </a:xfrm>
          <a:prstGeom prst="rect">
            <a:avLst/>
          </a:prstGeom>
          <a:noFill/>
        </p:spPr>
        <p:txBody>
          <a:bodyPr vert="horz" wrap="square" lIns="0" tIns="0" rIns="0" bIns="0" rtlCol="0">
            <a:spAutoFit/>
          </a:bodyPr>
          <a:lstStyle/>
          <a:p>
            <a:pPr algn="ctr"/>
            <a:r>
              <a:rPr lang="en-US" sz="2400" b="1">
                <a:solidFill>
                  <a:srgbClr val="000000"/>
                </a:solidFill>
                <a:latin typeface="Arial" panose="020B0604020202020204" pitchFamily="34" charset="0"/>
              </a:rPr>
              <a:t>1 Thessalonians 2:1-8</a:t>
            </a:r>
          </a:p>
        </p:txBody>
      </p:sp>
      <p:sp>
        <p:nvSpPr>
          <p:cNvPr id="8" name="TextBox 7">
            <a:extLst>
              <a:ext uri="{FF2B5EF4-FFF2-40B4-BE49-F238E27FC236}">
                <a16:creationId xmlns:a16="http://schemas.microsoft.com/office/drawing/2014/main" id="{657F0799-9EC5-B072-D34B-1C51A906E1B0}"/>
              </a:ext>
            </a:extLst>
          </p:cNvPr>
          <p:cNvSpPr txBox="1"/>
          <p:nvPr/>
        </p:nvSpPr>
        <p:spPr>
          <a:xfrm>
            <a:off x="1778000" y="4495800"/>
            <a:ext cx="8636000" cy="276999"/>
          </a:xfrm>
          <a:prstGeom prst="rect">
            <a:avLst/>
          </a:prstGeom>
          <a:noFill/>
        </p:spPr>
        <p:txBody>
          <a:bodyPr vert="horz" wrap="square" lIns="0" tIns="0" rIns="0" bIns="0" rtlCol="0">
            <a:spAutoFit/>
          </a:bodyPr>
          <a:lstStyle/>
          <a:p>
            <a:pPr algn="ctr"/>
            <a:r>
              <a:rPr lang="en-US" b="1">
                <a:solidFill>
                  <a:srgbClr val="000000"/>
                </a:solidFill>
                <a:latin typeface="Arial" panose="020B0604020202020204" pitchFamily="34" charset="0"/>
              </a:rPr>
              <a:t>SPEAKER  |  Pastor Joshua Tapp</a:t>
            </a:r>
          </a:p>
        </p:txBody>
      </p:sp>
      <p:cxnSp>
        <p:nvCxnSpPr>
          <p:cNvPr id="9" name="Straight Connector 8">
            <a:extLst>
              <a:ext uri="{FF2B5EF4-FFF2-40B4-BE49-F238E27FC236}">
                <a16:creationId xmlns:a16="http://schemas.microsoft.com/office/drawing/2014/main" id="{D805161C-CBA3-7E2B-4FCC-DCB24A90DD49}"/>
              </a:ext>
            </a:extLst>
          </p:cNvPr>
          <p:cNvCxnSpPr/>
          <p:nvPr/>
        </p:nvCxnSpPr>
        <p:spPr>
          <a:xfrm>
            <a:off x="3429000" y="5105400"/>
            <a:ext cx="5334000" cy="0"/>
          </a:xfrm>
          <a:prstGeom prst="line">
            <a:avLst/>
          </a:prstGeom>
          <a:ln w="25400">
            <a:solidFill>
              <a:srgbClr val="B4B4B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6752614-280E-1816-E1A1-A5768AE11570}"/>
              </a:ext>
            </a:extLst>
          </p:cNvPr>
          <p:cNvSpPr txBox="1"/>
          <p:nvPr/>
        </p:nvSpPr>
        <p:spPr>
          <a:xfrm>
            <a:off x="1905000" y="5397500"/>
            <a:ext cx="8382000" cy="246221"/>
          </a:xfrm>
          <a:prstGeom prst="rect">
            <a:avLst/>
          </a:prstGeom>
          <a:noFill/>
        </p:spPr>
        <p:txBody>
          <a:bodyPr vert="horz" wrap="square" lIns="0" tIns="0" rIns="0" bIns="0" rtlCol="0">
            <a:spAutoFit/>
          </a:bodyPr>
          <a:lstStyle/>
          <a:p>
            <a:pPr algn="ctr"/>
            <a:r>
              <a:rPr lang="en-US" sz="1600" b="1">
                <a:solidFill>
                  <a:srgbClr val="606060"/>
                </a:solidFill>
                <a:latin typeface="Arial" panose="020B0604020202020204" pitchFamily="34" charset="0"/>
              </a:rPr>
              <a:t>TRUE WORDS BAPTIST CHURCH</a:t>
            </a:r>
          </a:p>
        </p:txBody>
      </p:sp>
      <p:sp>
        <p:nvSpPr>
          <p:cNvPr id="11" name="TextBox 10">
            <a:extLst>
              <a:ext uri="{FF2B5EF4-FFF2-40B4-BE49-F238E27FC236}">
                <a16:creationId xmlns:a16="http://schemas.microsoft.com/office/drawing/2014/main" id="{E0BA41ED-EF23-D2F0-3616-AAE40464515F}"/>
              </a:ext>
            </a:extLst>
          </p:cNvPr>
          <p:cNvSpPr txBox="1"/>
          <p:nvPr/>
        </p:nvSpPr>
        <p:spPr>
          <a:xfrm>
            <a:off x="1905000" y="5829300"/>
            <a:ext cx="8382000" cy="215444"/>
          </a:xfrm>
          <a:prstGeom prst="rect">
            <a:avLst/>
          </a:prstGeom>
          <a:noFill/>
        </p:spPr>
        <p:txBody>
          <a:bodyPr vert="horz" wrap="square" lIns="0" tIns="0" rIns="0" bIns="0" rtlCol="0">
            <a:spAutoFit/>
          </a:bodyPr>
          <a:lstStyle/>
          <a:p>
            <a:pPr algn="ctr"/>
            <a:r>
              <a:rPr lang="en-US" sz="1400">
                <a:solidFill>
                  <a:srgbClr val="606060"/>
                </a:solidFill>
                <a:latin typeface="Arial" panose="020B0604020202020204" pitchFamily="34" charset="0"/>
              </a:rPr>
              <a:t>truewordsbaptist.org</a:t>
            </a:r>
          </a:p>
        </p:txBody>
      </p:sp>
    </p:spTree>
    <p:extLst>
      <p:ext uri="{BB962C8B-B14F-4D97-AF65-F5344CB8AC3E}">
        <p14:creationId xmlns:p14="http://schemas.microsoft.com/office/powerpoint/2010/main" val="1422210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5A2354-6F13-E9C9-23E2-22943C1A3031}"/>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793D6FE7-591E-4BFD-85D5-43B5EABC3D07}"/>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Thessalonians 2:1-2</a:t>
            </a:r>
          </a:p>
        </p:txBody>
      </p:sp>
      <p:cxnSp>
        <p:nvCxnSpPr>
          <p:cNvPr id="4" name="Straight Connector 3">
            <a:extLst>
              <a:ext uri="{FF2B5EF4-FFF2-40B4-BE49-F238E27FC236}">
                <a16:creationId xmlns:a16="http://schemas.microsoft.com/office/drawing/2014/main" id="{68ABE453-F4D1-D50A-AD75-18CB08923033}"/>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97563A7-EC31-F6AF-92A9-5357DA504230}"/>
              </a:ext>
            </a:extLst>
          </p:cNvPr>
          <p:cNvSpPr txBox="1"/>
          <p:nvPr/>
        </p:nvSpPr>
        <p:spPr>
          <a:xfrm>
            <a:off x="863600" y="1917700"/>
            <a:ext cx="10464800" cy="3508653"/>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1 For yourselves, brethren, know our entrance in unto you, that it was not in vain:
2 But even after that we had suffered before, and were shamefully entreated, as ye know, at Philippi, we were bold in our God to speak unto you the gospel of God with much contention.</a:t>
            </a:r>
          </a:p>
        </p:txBody>
      </p:sp>
      <p:sp>
        <p:nvSpPr>
          <p:cNvPr id="6" name="TextBox 5">
            <a:extLst>
              <a:ext uri="{FF2B5EF4-FFF2-40B4-BE49-F238E27FC236}">
                <a16:creationId xmlns:a16="http://schemas.microsoft.com/office/drawing/2014/main" id="{E984AC9A-BEB3-6871-3775-E1B81BF5C2DE}"/>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772937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D18313-9FBB-57FE-A2FA-048A78E36705}"/>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3C119D20-6404-B7D7-CDEE-39AB5B65CA4E}"/>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16:22-24</a:t>
            </a:r>
          </a:p>
        </p:txBody>
      </p:sp>
      <p:cxnSp>
        <p:nvCxnSpPr>
          <p:cNvPr id="4" name="Straight Connector 3">
            <a:extLst>
              <a:ext uri="{FF2B5EF4-FFF2-40B4-BE49-F238E27FC236}">
                <a16:creationId xmlns:a16="http://schemas.microsoft.com/office/drawing/2014/main" id="{9B346DB4-553B-DD73-B6BB-6D5F1499F055}"/>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7C141F9-B210-8357-E975-70FFAC0DB2A9}"/>
              </a:ext>
            </a:extLst>
          </p:cNvPr>
          <p:cNvSpPr txBox="1"/>
          <p:nvPr/>
        </p:nvSpPr>
        <p:spPr>
          <a:xfrm>
            <a:off x="863600" y="1917700"/>
            <a:ext cx="10464800" cy="3231654"/>
          </a:xfrm>
          <a:prstGeom prst="rect">
            <a:avLst/>
          </a:prstGeom>
          <a:noFill/>
        </p:spPr>
        <p:txBody>
          <a:bodyPr vert="horz" wrap="square" lIns="0" tIns="0" rIns="0" bIns="0" rtlCol="0">
            <a:spAutoFit/>
          </a:bodyPr>
          <a:lstStyle/>
          <a:p>
            <a:r>
              <a:rPr lang="en-US" sz="3000">
                <a:solidFill>
                  <a:srgbClr val="000000"/>
                </a:solidFill>
                <a:latin typeface="Arial" panose="020B0604020202020204" pitchFamily="34" charset="0"/>
              </a:rPr>
              <a:t>22 And the multitude rose up together against them: and the magistrates rent off their clothes, and commanded to beat them.
23 And when they had laid many stripes upon them, they cast them into prison, charging the jailor to keep them safely:
24 Who, having received such a charge, thrust them into the inner prison, and made their feet fast in the stocks.</a:t>
            </a:r>
          </a:p>
        </p:txBody>
      </p:sp>
      <p:sp>
        <p:nvSpPr>
          <p:cNvPr id="6" name="TextBox 5">
            <a:extLst>
              <a:ext uri="{FF2B5EF4-FFF2-40B4-BE49-F238E27FC236}">
                <a16:creationId xmlns:a16="http://schemas.microsoft.com/office/drawing/2014/main" id="{24DA86C6-A4D6-7938-7B26-1DACE8C556F6}"/>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631717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383BE7-77CB-40A1-34D4-DC8C37DC814C}"/>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C4920455-A176-45EA-E2D0-13F84C4F5665}"/>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Thessalonians 2:1-2</a:t>
            </a:r>
          </a:p>
        </p:txBody>
      </p:sp>
      <p:cxnSp>
        <p:nvCxnSpPr>
          <p:cNvPr id="4" name="Straight Connector 3">
            <a:extLst>
              <a:ext uri="{FF2B5EF4-FFF2-40B4-BE49-F238E27FC236}">
                <a16:creationId xmlns:a16="http://schemas.microsoft.com/office/drawing/2014/main" id="{5F99EAB7-A21C-82AB-3FFA-2D353CD1491A}"/>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6492797-585F-48F9-40EB-AD45F59840C3}"/>
              </a:ext>
            </a:extLst>
          </p:cNvPr>
          <p:cNvSpPr txBox="1"/>
          <p:nvPr/>
        </p:nvSpPr>
        <p:spPr>
          <a:xfrm>
            <a:off x="863600" y="1917700"/>
            <a:ext cx="10464800" cy="3508653"/>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1 For yourselves, brethren, know our entrance in unto you, that it was not in vain:
2 But even after that we had suffered before, and were shamefully entreated, as ye know, at Philippi, we were bold in our God to speak unto you the gospel of God with much contention.</a:t>
            </a:r>
          </a:p>
        </p:txBody>
      </p:sp>
      <p:sp>
        <p:nvSpPr>
          <p:cNvPr id="6" name="TextBox 5">
            <a:extLst>
              <a:ext uri="{FF2B5EF4-FFF2-40B4-BE49-F238E27FC236}">
                <a16:creationId xmlns:a16="http://schemas.microsoft.com/office/drawing/2014/main" id="{61B6975B-B654-3657-BFC6-5E8243896CF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925118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BDB99C-CC0C-261B-ABA2-C8E3C61694C1}"/>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50FCDFB4-A9C3-4E94-9D87-75028E1C545A}"/>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17:2-3</a:t>
            </a:r>
          </a:p>
        </p:txBody>
      </p:sp>
      <p:cxnSp>
        <p:nvCxnSpPr>
          <p:cNvPr id="4" name="Straight Connector 3">
            <a:extLst>
              <a:ext uri="{FF2B5EF4-FFF2-40B4-BE49-F238E27FC236}">
                <a16:creationId xmlns:a16="http://schemas.microsoft.com/office/drawing/2014/main" id="{8694194D-0487-D892-82CF-4ECF13211F66}"/>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E10F120-84CF-3388-9D8E-098C4AE3FF5D}"/>
              </a:ext>
            </a:extLst>
          </p:cNvPr>
          <p:cNvSpPr txBox="1"/>
          <p:nvPr/>
        </p:nvSpPr>
        <p:spPr>
          <a:xfrm>
            <a:off x="863600" y="1917700"/>
            <a:ext cx="10464800" cy="3231654"/>
          </a:xfrm>
          <a:prstGeom prst="rect">
            <a:avLst/>
          </a:prstGeom>
          <a:noFill/>
        </p:spPr>
        <p:txBody>
          <a:bodyPr vert="horz" wrap="square" lIns="0" tIns="0" rIns="0" bIns="0" rtlCol="0">
            <a:spAutoFit/>
          </a:bodyPr>
          <a:lstStyle/>
          <a:p>
            <a:r>
              <a:rPr lang="en-US" sz="3500">
                <a:solidFill>
                  <a:srgbClr val="000000"/>
                </a:solidFill>
                <a:latin typeface="Arial" panose="020B0604020202020204" pitchFamily="34" charset="0"/>
              </a:rPr>
              <a:t>2 And Paul, as his manner was, went in unto them, and three sabbath days reasoned with them out of the scriptures,
3 Opening and alleging, that Christ must needs have suffered, and risen again from the dead; and that this Jesus, whom I preach unto you, is Christ.</a:t>
            </a:r>
          </a:p>
        </p:txBody>
      </p:sp>
      <p:sp>
        <p:nvSpPr>
          <p:cNvPr id="6" name="TextBox 5">
            <a:extLst>
              <a:ext uri="{FF2B5EF4-FFF2-40B4-BE49-F238E27FC236}">
                <a16:creationId xmlns:a16="http://schemas.microsoft.com/office/drawing/2014/main" id="{80CE9DDF-7A5E-0DF0-7E6F-3977B609B7B1}"/>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093338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16A1367-36CC-2B18-260F-90D1C21A00A7}"/>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943764CD-FCED-E8C0-CDDE-00B07EB89853}"/>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Thessalonians 2:3-6</a:t>
            </a:r>
          </a:p>
        </p:txBody>
      </p:sp>
      <p:cxnSp>
        <p:nvCxnSpPr>
          <p:cNvPr id="4" name="Straight Connector 3">
            <a:extLst>
              <a:ext uri="{FF2B5EF4-FFF2-40B4-BE49-F238E27FC236}">
                <a16:creationId xmlns:a16="http://schemas.microsoft.com/office/drawing/2014/main" id="{36F669AA-F2ED-0AB6-B38B-F2A8C575AC93}"/>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24995E6-63F1-15B0-F9A3-FC8BFA60F68D}"/>
              </a:ext>
            </a:extLst>
          </p:cNvPr>
          <p:cNvSpPr txBox="1"/>
          <p:nvPr/>
        </p:nvSpPr>
        <p:spPr>
          <a:xfrm>
            <a:off x="863600" y="1917700"/>
            <a:ext cx="10464800" cy="2693045"/>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3 For our exhortation was not of deceit, nor of uncleanness, nor in guile:
4 But as we were allowed of God to be put in trust with the gospel, even so we speak; not as pleasing men, but God, which trieth our hearts.
5 For neither at any time used we flattering words, as ye know, nor a cloke of covetousness; God is witness:
6 Nor of men sought we glory, neither of you, nor yet of others, when we might have been burdensome, as the apostles of Christ.</a:t>
            </a:r>
          </a:p>
        </p:txBody>
      </p:sp>
      <p:sp>
        <p:nvSpPr>
          <p:cNvPr id="6" name="TextBox 5">
            <a:extLst>
              <a:ext uri="{FF2B5EF4-FFF2-40B4-BE49-F238E27FC236}">
                <a16:creationId xmlns:a16="http://schemas.microsoft.com/office/drawing/2014/main" id="{64F0BC0A-1B7A-A2AA-263C-48A8CA9702AF}"/>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311782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45796E-A843-FC68-5612-4EED9319860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69819AD9-F716-A56E-CF5B-7FBEA9558B8F}"/>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Corinthians 4:2</a:t>
            </a:r>
          </a:p>
        </p:txBody>
      </p:sp>
      <p:cxnSp>
        <p:nvCxnSpPr>
          <p:cNvPr id="4" name="Straight Connector 3">
            <a:extLst>
              <a:ext uri="{FF2B5EF4-FFF2-40B4-BE49-F238E27FC236}">
                <a16:creationId xmlns:a16="http://schemas.microsoft.com/office/drawing/2014/main" id="{0EED5198-63B1-710B-330E-A560838F7968}"/>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9DCD81A-1E01-35A6-1AED-06EF80B959B7}"/>
              </a:ext>
            </a:extLst>
          </p:cNvPr>
          <p:cNvSpPr txBox="1"/>
          <p:nvPr/>
        </p:nvSpPr>
        <p:spPr>
          <a:xfrm>
            <a:off x="863600" y="1917700"/>
            <a:ext cx="10464800" cy="2923877"/>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2 But have renounced the hidden things of dishonesty, not walking in craftiness, nor handling the word of God deceitfully; but by manifestation of the truth commending ourselves to every man’s conscience in the sight of God.</a:t>
            </a:r>
          </a:p>
        </p:txBody>
      </p:sp>
      <p:sp>
        <p:nvSpPr>
          <p:cNvPr id="6" name="TextBox 5">
            <a:extLst>
              <a:ext uri="{FF2B5EF4-FFF2-40B4-BE49-F238E27FC236}">
                <a16:creationId xmlns:a16="http://schemas.microsoft.com/office/drawing/2014/main" id="{E65E3757-399D-B496-9001-37EA1A97F2D5}"/>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722200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1294</Words>
  <Application>Microsoft Office PowerPoint</Application>
  <PresentationFormat>Custom</PresentationFormat>
  <Paragraphs>79</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1</cp:revision>
  <dcterms:created xsi:type="dcterms:W3CDTF">2026-08-27T00:29:48Z</dcterms:created>
  <dcterms:modified xsi:type="dcterms:W3CDTF">2026-08-27T00:29:48Z</dcterms:modified>
</cp:coreProperties>
</file>