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AE04-1D54-4FE8-567C-FDC6299541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F21FEE-8976-5DF0-4C4B-EE9689726C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1CB855-1031-21CF-D7DF-0A9739E7A4B5}"/>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5" name="Footer Placeholder 4">
            <a:extLst>
              <a:ext uri="{FF2B5EF4-FFF2-40B4-BE49-F238E27FC236}">
                <a16:creationId xmlns:a16="http://schemas.microsoft.com/office/drawing/2014/main" id="{236E6374-FC32-A726-5619-B9CF355F31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FDF84C-CA0B-B5F7-4776-BD62BF7FA104}"/>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1395828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F0732-9403-D17C-6FEE-A761669C6D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5AE55A-ED81-2DB9-CF7B-FEB08713EC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3DB4A3-2D41-0714-E806-D5012DFF6E7C}"/>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5" name="Footer Placeholder 4">
            <a:extLst>
              <a:ext uri="{FF2B5EF4-FFF2-40B4-BE49-F238E27FC236}">
                <a16:creationId xmlns:a16="http://schemas.microsoft.com/office/drawing/2014/main" id="{82A373DE-AC2D-667F-7774-EF78E0A5AF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C83103-8F01-06E4-1D5D-14E971C59924}"/>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1833410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6D5A47-6C0F-9034-2A1F-8A9A637B36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B1238A-E243-5C1C-4B4F-F17B7FF49C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D35513-CC64-F31C-D8DE-511B014CBD8D}"/>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5" name="Footer Placeholder 4">
            <a:extLst>
              <a:ext uri="{FF2B5EF4-FFF2-40B4-BE49-F238E27FC236}">
                <a16:creationId xmlns:a16="http://schemas.microsoft.com/office/drawing/2014/main" id="{A964C02A-1266-D479-A447-124F4653D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08629-0CE2-97B1-9CA0-B96308274CA7}"/>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3288901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389C6-010A-8E30-9652-0290C09837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B6935A-86CE-6D7F-7D77-2805B1A53A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6E809E-1072-95D1-EDCA-2BBAC8CFF89F}"/>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5" name="Footer Placeholder 4">
            <a:extLst>
              <a:ext uri="{FF2B5EF4-FFF2-40B4-BE49-F238E27FC236}">
                <a16:creationId xmlns:a16="http://schemas.microsoft.com/office/drawing/2014/main" id="{0B8F3323-1673-0D40-8B59-859115155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CFE251-A9B3-A598-1D91-019DF7BC17EE}"/>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3340474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9B86F-790C-C2E4-750B-6DAA8D1F94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FA0436-683C-2ADC-C007-196B8B35DB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C9BAA9-E5D9-6BA1-11F0-5E1F35F654A8}"/>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5" name="Footer Placeholder 4">
            <a:extLst>
              <a:ext uri="{FF2B5EF4-FFF2-40B4-BE49-F238E27FC236}">
                <a16:creationId xmlns:a16="http://schemas.microsoft.com/office/drawing/2014/main" id="{BFA7BBD0-7BD7-E8B9-1E11-4650B76E82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487FBF-F3D9-3FC9-D864-FF453ED23964}"/>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296168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1C17F-8991-83DF-4965-B07B41B3D6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E63B64-285A-48D3-827F-B7990062B1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A2CF74-F61B-EF76-3A64-7EF7314885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7E2C04-4FFD-656E-4816-5F3D7445D432}"/>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6" name="Footer Placeholder 5">
            <a:extLst>
              <a:ext uri="{FF2B5EF4-FFF2-40B4-BE49-F238E27FC236}">
                <a16:creationId xmlns:a16="http://schemas.microsoft.com/office/drawing/2014/main" id="{2D5CDD50-4F66-537A-80BC-7546EED8B4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8E93CB-ED68-205A-AB20-6FA8F8AFE33A}"/>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1492428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FAEA0-6560-F8A7-7CF1-5D28A40533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BBE1C7-528D-A5F9-3342-995B3E8DAC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46E309-7D9B-ADD2-8326-420AE92172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DC3BB3-77ED-7420-3B96-8F583FC945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351A4B-D136-7FC5-4C68-DE7804774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0B1FE3-45CB-5393-57D4-6B587BE27B1E}"/>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8" name="Footer Placeholder 7">
            <a:extLst>
              <a:ext uri="{FF2B5EF4-FFF2-40B4-BE49-F238E27FC236}">
                <a16:creationId xmlns:a16="http://schemas.microsoft.com/office/drawing/2014/main" id="{48A3A6B5-E99B-EC87-3C4D-687B965DB3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F93783-EB51-FD13-70A7-92D8DDCAB43F}"/>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1467457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0FD09-4779-44D4-CC09-E880D899FB4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A58D85-E58B-BFB8-624C-157C5935A6F3}"/>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4" name="Footer Placeholder 3">
            <a:extLst>
              <a:ext uri="{FF2B5EF4-FFF2-40B4-BE49-F238E27FC236}">
                <a16:creationId xmlns:a16="http://schemas.microsoft.com/office/drawing/2014/main" id="{1C247710-0B1B-8F47-5750-6625257455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ACC19F-C950-E773-2469-A680584F923F}"/>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334491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ED61CB-2A1E-59B3-E33B-86F2FC66AFC5}"/>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3" name="Footer Placeholder 2">
            <a:extLst>
              <a:ext uri="{FF2B5EF4-FFF2-40B4-BE49-F238E27FC236}">
                <a16:creationId xmlns:a16="http://schemas.microsoft.com/office/drawing/2014/main" id="{7DE1C18E-17B4-2F14-1E7A-1D3D67125E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CF8EB9-BDD9-7E7D-E364-EA75297949DB}"/>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3724725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86313-3E62-EE22-BE09-EA4E3E2C36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3C8A2D-BC1C-FE98-B79C-98AA25CBE3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3E2D44-B09C-0137-803B-82245CD430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61A254-0702-9D64-91D8-01AA4F90D3F0}"/>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6" name="Footer Placeholder 5">
            <a:extLst>
              <a:ext uri="{FF2B5EF4-FFF2-40B4-BE49-F238E27FC236}">
                <a16:creationId xmlns:a16="http://schemas.microsoft.com/office/drawing/2014/main" id="{38FCB542-70BB-5FD4-C608-309B17B420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F86BD1-CC38-1A6E-5729-CD87FC1B9525}"/>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2890445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5AC87-DDE2-E02B-567D-4FFFA85061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82B8D4-16D2-90FE-2D44-A7BAB654B5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E98ED5-A006-DF88-8470-DEA8BF661E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23907E-BC5C-38DB-8794-E106F100AFF0}"/>
              </a:ext>
            </a:extLst>
          </p:cNvPr>
          <p:cNvSpPr>
            <a:spLocks noGrp="1"/>
          </p:cNvSpPr>
          <p:nvPr>
            <p:ph type="dt" sz="half" idx="10"/>
          </p:nvPr>
        </p:nvSpPr>
        <p:spPr/>
        <p:txBody>
          <a:bodyPr/>
          <a:lstStyle/>
          <a:p>
            <a:fld id="{B598D766-6E46-469C-8C5C-D5F8A9E025EB}" type="datetimeFigureOut">
              <a:rPr lang="en-US" smtClean="0"/>
              <a:t>8/25/2026</a:t>
            </a:fld>
            <a:endParaRPr lang="en-US"/>
          </a:p>
        </p:txBody>
      </p:sp>
      <p:sp>
        <p:nvSpPr>
          <p:cNvPr id="6" name="Footer Placeholder 5">
            <a:extLst>
              <a:ext uri="{FF2B5EF4-FFF2-40B4-BE49-F238E27FC236}">
                <a16:creationId xmlns:a16="http://schemas.microsoft.com/office/drawing/2014/main" id="{CDA201E8-D751-0B4A-C0E7-738719329F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6BD355-6EE8-95F2-E7EA-65531B0BD0ED}"/>
              </a:ext>
            </a:extLst>
          </p:cNvPr>
          <p:cNvSpPr>
            <a:spLocks noGrp="1"/>
          </p:cNvSpPr>
          <p:nvPr>
            <p:ph type="sldNum" sz="quarter" idx="12"/>
          </p:nvPr>
        </p:nvSpPr>
        <p:spPr/>
        <p:txBody>
          <a:bodyPr/>
          <a:lstStyle/>
          <a:p>
            <a:fld id="{AF874571-549F-4F92-AC9E-0D5B9570721B}" type="slidenum">
              <a:rPr lang="en-US" smtClean="0"/>
              <a:t>‹#›</a:t>
            </a:fld>
            <a:endParaRPr lang="en-US"/>
          </a:p>
        </p:txBody>
      </p:sp>
    </p:spTree>
    <p:extLst>
      <p:ext uri="{BB962C8B-B14F-4D97-AF65-F5344CB8AC3E}">
        <p14:creationId xmlns:p14="http://schemas.microsoft.com/office/powerpoint/2010/main" val="2486255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CB55B9-3E0A-782A-85C1-9CB8DDC4C2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53B52A-9A2D-4FF8-61ED-D555FE0D45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F3ADEF-2E28-18E4-4B8A-EA1A301955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8D766-6E46-469C-8C5C-D5F8A9E025EB}" type="datetimeFigureOut">
              <a:rPr lang="en-US" smtClean="0"/>
              <a:t>8/25/2026</a:t>
            </a:fld>
            <a:endParaRPr lang="en-US"/>
          </a:p>
        </p:txBody>
      </p:sp>
      <p:sp>
        <p:nvSpPr>
          <p:cNvPr id="5" name="Footer Placeholder 4">
            <a:extLst>
              <a:ext uri="{FF2B5EF4-FFF2-40B4-BE49-F238E27FC236}">
                <a16:creationId xmlns:a16="http://schemas.microsoft.com/office/drawing/2014/main" id="{C0B196EE-25CD-8169-8740-5F828FEE40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CE9843-8BF0-DD6A-ED46-63F6092195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874571-549F-4F92-AC9E-0D5B9570721B}" type="slidenum">
              <a:rPr lang="en-US" smtClean="0"/>
              <a:t>‹#›</a:t>
            </a:fld>
            <a:endParaRPr lang="en-US"/>
          </a:p>
        </p:txBody>
      </p:sp>
    </p:spTree>
    <p:extLst>
      <p:ext uri="{BB962C8B-B14F-4D97-AF65-F5344CB8AC3E}">
        <p14:creationId xmlns:p14="http://schemas.microsoft.com/office/powerpoint/2010/main" val="2263625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0F13BB-721D-CE75-FAA9-895BAF07290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1CD296B0-C4E7-782E-59D9-9F5C324D9EB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1:21-25</a:t>
            </a:r>
          </a:p>
        </p:txBody>
      </p:sp>
      <p:cxnSp>
        <p:nvCxnSpPr>
          <p:cNvPr id="4" name="Straight Connector 3">
            <a:extLst>
              <a:ext uri="{FF2B5EF4-FFF2-40B4-BE49-F238E27FC236}">
                <a16:creationId xmlns:a16="http://schemas.microsoft.com/office/drawing/2014/main" id="{2CCC210C-0714-C275-657A-2D4E6A3E04B5}"/>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68B6FBC-A50E-838D-D1E0-79B22F660586}"/>
              </a:ext>
            </a:extLst>
          </p:cNvPr>
          <p:cNvSpPr txBox="1"/>
          <p:nvPr/>
        </p:nvSpPr>
        <p:spPr>
          <a:xfrm>
            <a:off x="863600" y="1917700"/>
            <a:ext cx="10464800" cy="3447098"/>
          </a:xfrm>
          <a:prstGeom prst="rect">
            <a:avLst/>
          </a:prstGeom>
          <a:noFill/>
        </p:spPr>
        <p:txBody>
          <a:bodyPr vert="horz" wrap="square" lIns="0" tIns="0" rIns="0" bIns="0" rtlCol="0">
            <a:spAutoFit/>
          </a:bodyPr>
          <a:lstStyle/>
          <a:p>
            <a:r>
              <a:rPr lang="en-US" sz="2800">
                <a:solidFill>
                  <a:srgbClr val="000000"/>
                </a:solidFill>
                <a:latin typeface="Arial" panose="020B0604020202020204" pitchFamily="34" charset="0"/>
              </a:rPr>
              <a:t>21 For to me to live is Christ, and to die is gain.
22 But if I live in the flesh, this is the fruit of my labour: yet what I shall choose I wot not.
23 For I am in a strait betwixt two, having a desire to depart, and to be with Christ; which is far better:
24 Nevertheless to abide in the flesh is more needful for you.
25 And having this confidence, I know that I shall abide and continue with you all for your furtherance and joy of faith;</a:t>
            </a:r>
          </a:p>
        </p:txBody>
      </p:sp>
      <p:sp>
        <p:nvSpPr>
          <p:cNvPr id="6" name="TextBox 5">
            <a:extLst>
              <a:ext uri="{FF2B5EF4-FFF2-40B4-BE49-F238E27FC236}">
                <a16:creationId xmlns:a16="http://schemas.microsoft.com/office/drawing/2014/main" id="{494E68DA-C426-A569-1811-62CB51322EF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158928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2D552F-3899-BBD4-8B86-9EF66E6F2887}"/>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EAB10BEB-181B-53C7-15C4-C24B2C6C75B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1:24-26</a:t>
            </a:r>
          </a:p>
        </p:txBody>
      </p:sp>
      <p:cxnSp>
        <p:nvCxnSpPr>
          <p:cNvPr id="4" name="Straight Connector 3">
            <a:extLst>
              <a:ext uri="{FF2B5EF4-FFF2-40B4-BE49-F238E27FC236}">
                <a16:creationId xmlns:a16="http://schemas.microsoft.com/office/drawing/2014/main" id="{ADD7C645-2180-84C1-A761-F7E896EDBEA1}"/>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C817280-0151-DE64-4E4A-D911ED6802CF}"/>
              </a:ext>
            </a:extLst>
          </p:cNvPr>
          <p:cNvSpPr txBox="1"/>
          <p:nvPr/>
        </p:nvSpPr>
        <p:spPr>
          <a:xfrm>
            <a:off x="863600" y="1917700"/>
            <a:ext cx="10464800" cy="3447098"/>
          </a:xfrm>
          <a:prstGeom prst="rect">
            <a:avLst/>
          </a:prstGeom>
          <a:noFill/>
        </p:spPr>
        <p:txBody>
          <a:bodyPr vert="horz" wrap="square" lIns="0" tIns="0" rIns="0" bIns="0" rtlCol="0">
            <a:spAutoFit/>
          </a:bodyPr>
          <a:lstStyle/>
          <a:p>
            <a:r>
              <a:rPr lang="en-US" sz="3200">
                <a:solidFill>
                  <a:srgbClr val="000000"/>
                </a:solidFill>
                <a:latin typeface="Arial" panose="020B0604020202020204" pitchFamily="34" charset="0"/>
              </a:rPr>
              <a:t>24 Nevertheless to abide in the flesh is more needful for you.
25 And having this confidence, I know that I shall abide and continue with you all for your furtherance and joy of faith;
26 That your rejoicing may be more abundant in Jesus Christ for me by my coming to you again.</a:t>
            </a:r>
          </a:p>
        </p:txBody>
      </p:sp>
      <p:sp>
        <p:nvSpPr>
          <p:cNvPr id="6" name="TextBox 5">
            <a:extLst>
              <a:ext uri="{FF2B5EF4-FFF2-40B4-BE49-F238E27FC236}">
                <a16:creationId xmlns:a16="http://schemas.microsoft.com/office/drawing/2014/main" id="{6F522CC4-1F5F-0366-63E4-5F2B7A715E0D}"/>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96635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CF23DD-1901-C820-4661-A7BBEF18F0F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28FC3A42-3BD6-4361-84BA-8AE82057C5FB}"/>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Corinthians 1:24</a:t>
            </a:r>
          </a:p>
        </p:txBody>
      </p:sp>
      <p:cxnSp>
        <p:nvCxnSpPr>
          <p:cNvPr id="4" name="Straight Connector 3">
            <a:extLst>
              <a:ext uri="{FF2B5EF4-FFF2-40B4-BE49-F238E27FC236}">
                <a16:creationId xmlns:a16="http://schemas.microsoft.com/office/drawing/2014/main" id="{79D87823-ABD4-D571-41BF-401B54550C7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20300FF-1CE0-C716-BBF8-CBFCC9E021C4}"/>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24 Not for that we have dominion over your faith, but are helpers of your joy: for by faith ye stand.</a:t>
            </a:r>
          </a:p>
        </p:txBody>
      </p:sp>
      <p:sp>
        <p:nvSpPr>
          <p:cNvPr id="6" name="TextBox 5">
            <a:extLst>
              <a:ext uri="{FF2B5EF4-FFF2-40B4-BE49-F238E27FC236}">
                <a16:creationId xmlns:a16="http://schemas.microsoft.com/office/drawing/2014/main" id="{7D6D7D5F-5925-0E1F-0899-81E312AE695F}"/>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131909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4A8221-B9D9-2548-45F3-11893B1E6459}"/>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7BCA4CE7-140C-4D35-CC42-879A53CA531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1:24-26</a:t>
            </a:r>
          </a:p>
        </p:txBody>
      </p:sp>
      <p:cxnSp>
        <p:nvCxnSpPr>
          <p:cNvPr id="4" name="Straight Connector 3">
            <a:extLst>
              <a:ext uri="{FF2B5EF4-FFF2-40B4-BE49-F238E27FC236}">
                <a16:creationId xmlns:a16="http://schemas.microsoft.com/office/drawing/2014/main" id="{267CB398-7DF6-B4BF-F752-808E6F410739}"/>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4421593-EF43-930B-9483-F4265A048093}"/>
              </a:ext>
            </a:extLst>
          </p:cNvPr>
          <p:cNvSpPr txBox="1"/>
          <p:nvPr/>
        </p:nvSpPr>
        <p:spPr>
          <a:xfrm>
            <a:off x="863600" y="1917700"/>
            <a:ext cx="10464800" cy="3447098"/>
          </a:xfrm>
          <a:prstGeom prst="rect">
            <a:avLst/>
          </a:prstGeom>
          <a:noFill/>
        </p:spPr>
        <p:txBody>
          <a:bodyPr vert="horz" wrap="square" lIns="0" tIns="0" rIns="0" bIns="0" rtlCol="0">
            <a:spAutoFit/>
          </a:bodyPr>
          <a:lstStyle/>
          <a:p>
            <a:r>
              <a:rPr lang="en-US" sz="3200">
                <a:solidFill>
                  <a:srgbClr val="000000"/>
                </a:solidFill>
                <a:latin typeface="Arial" panose="020B0604020202020204" pitchFamily="34" charset="0"/>
              </a:rPr>
              <a:t>24 Nevertheless to abide in the flesh is more needful for you.
25 And having this confidence, I know that I shall abide and continue with you all for your furtherance and joy of faith;
26 That your rejoicing may be more abundant in Jesus Christ for me by my coming to you again.</a:t>
            </a:r>
          </a:p>
        </p:txBody>
      </p:sp>
      <p:sp>
        <p:nvSpPr>
          <p:cNvPr id="6" name="TextBox 5">
            <a:extLst>
              <a:ext uri="{FF2B5EF4-FFF2-40B4-BE49-F238E27FC236}">
                <a16:creationId xmlns:a16="http://schemas.microsoft.com/office/drawing/2014/main" id="{1DA02A71-2016-87F6-E44D-38E5110DF0D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508851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74359D-E2D9-913F-DF9E-945DE54A326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8EB49342-EDE6-6BEA-60BA-D877B294508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1:27-29</a:t>
            </a:r>
          </a:p>
        </p:txBody>
      </p:sp>
      <p:cxnSp>
        <p:nvCxnSpPr>
          <p:cNvPr id="4" name="Straight Connector 3">
            <a:extLst>
              <a:ext uri="{FF2B5EF4-FFF2-40B4-BE49-F238E27FC236}">
                <a16:creationId xmlns:a16="http://schemas.microsoft.com/office/drawing/2014/main" id="{1CB082BB-7795-1710-7FB7-80FE960B2CF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EC5B65F-BC85-BDAC-74A4-699651244468}"/>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27 Only let your conversation be as it becometh the gospel of Christ: that whether I come and see you, or else be absent, I may hear of your affairs, that ye stand fast in one spirit, with one mind striving together for the faith of the gospel;
28 And in nothing terrified by your adversaries: which is to them an evident token of perdition, but to you of salvation, and that of God.
29 For unto you it is given in the behalf of Christ, not only to believe on him, but also to suffer for his sake;</a:t>
            </a:r>
          </a:p>
        </p:txBody>
      </p:sp>
      <p:sp>
        <p:nvSpPr>
          <p:cNvPr id="6" name="TextBox 5">
            <a:extLst>
              <a:ext uri="{FF2B5EF4-FFF2-40B4-BE49-F238E27FC236}">
                <a16:creationId xmlns:a16="http://schemas.microsoft.com/office/drawing/2014/main" id="{7FB1FA8A-4AC6-2492-9866-75706ACDAFB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069690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CDC5EC-396B-DFCA-49D6-3CA13791F93B}"/>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6AF02DF2-430F-64D3-3473-759982F8E31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1:30</a:t>
            </a:r>
          </a:p>
        </p:txBody>
      </p:sp>
      <p:cxnSp>
        <p:nvCxnSpPr>
          <p:cNvPr id="4" name="Straight Connector 3">
            <a:extLst>
              <a:ext uri="{FF2B5EF4-FFF2-40B4-BE49-F238E27FC236}">
                <a16:creationId xmlns:a16="http://schemas.microsoft.com/office/drawing/2014/main" id="{72392C39-641E-1061-22B6-37C87D893CA1}"/>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8AA8888-D8C3-C078-38E2-4FFE53D48ADC}"/>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30 Having the same conflict which ye saw in me, and now hear to be in me.</a:t>
            </a:r>
          </a:p>
        </p:txBody>
      </p:sp>
      <p:sp>
        <p:nvSpPr>
          <p:cNvPr id="6" name="TextBox 5">
            <a:extLst>
              <a:ext uri="{FF2B5EF4-FFF2-40B4-BE49-F238E27FC236}">
                <a16:creationId xmlns:a16="http://schemas.microsoft.com/office/drawing/2014/main" id="{A48A8E43-17C3-CA03-1F50-3A674A0E902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145673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12963D-AEA7-8024-AC70-152F93DC2F1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43CA866B-0C1F-10E4-DC2C-BCB9AE4D119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4:19-22</a:t>
            </a:r>
          </a:p>
        </p:txBody>
      </p:sp>
      <p:cxnSp>
        <p:nvCxnSpPr>
          <p:cNvPr id="4" name="Straight Connector 3">
            <a:extLst>
              <a:ext uri="{FF2B5EF4-FFF2-40B4-BE49-F238E27FC236}">
                <a16:creationId xmlns:a16="http://schemas.microsoft.com/office/drawing/2014/main" id="{BB73DCB7-F484-6B41-9DD1-2DA36EA27B7B}"/>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6FB31EA-D58C-A693-9433-66C241F75404}"/>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19 But Peter and John answered and said unto them, Whether it be right in the sight of God to hearken unto you more than unto God, judge ye.
20 For we cannot but speak the things which we have seen and heard.
21 So when they had further threatened them, they let them go, finding nothing how they might punish them, because of the people: for all men glorified God for that which was done.
22 For the man was above forty years old, on whom this miracle of healing was shewed.</a:t>
            </a:r>
          </a:p>
        </p:txBody>
      </p:sp>
      <p:sp>
        <p:nvSpPr>
          <p:cNvPr id="6" name="TextBox 5">
            <a:extLst>
              <a:ext uri="{FF2B5EF4-FFF2-40B4-BE49-F238E27FC236}">
                <a16:creationId xmlns:a16="http://schemas.microsoft.com/office/drawing/2014/main" id="{FF2ADC9C-83EE-FD67-FF16-B9AA9AED04F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151926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767151-87A3-303B-0E90-5C9EDCD4F75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5D0CEDCB-77E4-EF83-625B-48D675364580}"/>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4:23-25</a:t>
            </a:r>
          </a:p>
        </p:txBody>
      </p:sp>
      <p:cxnSp>
        <p:nvCxnSpPr>
          <p:cNvPr id="4" name="Straight Connector 3">
            <a:extLst>
              <a:ext uri="{FF2B5EF4-FFF2-40B4-BE49-F238E27FC236}">
                <a16:creationId xmlns:a16="http://schemas.microsoft.com/office/drawing/2014/main" id="{2D3B52AA-C14E-EA9A-A48F-D0EEF4CC36E4}"/>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56C659-C63C-8BCE-E655-FB4EF2F1C0D4}"/>
              </a:ext>
            </a:extLst>
          </p:cNvPr>
          <p:cNvSpPr txBox="1"/>
          <p:nvPr/>
        </p:nvSpPr>
        <p:spPr>
          <a:xfrm>
            <a:off x="863600" y="1917700"/>
            <a:ext cx="10464800" cy="3016210"/>
          </a:xfrm>
          <a:prstGeom prst="rect">
            <a:avLst/>
          </a:prstGeom>
          <a:noFill/>
        </p:spPr>
        <p:txBody>
          <a:bodyPr vert="horz" wrap="square" lIns="0" tIns="0" rIns="0" bIns="0" rtlCol="0">
            <a:spAutoFit/>
          </a:bodyPr>
          <a:lstStyle/>
          <a:p>
            <a:r>
              <a:rPr lang="en-US" sz="2800">
                <a:solidFill>
                  <a:srgbClr val="000000"/>
                </a:solidFill>
                <a:latin typeface="Arial" panose="020B0604020202020204" pitchFamily="34" charset="0"/>
              </a:rPr>
              <a:t>23 And being let go, they went to their own company, and reported all that the chief priests and elders had said unto them.
24 And when they heard that, they lifted up their voice to God with one accord, and said, Lord, thou art God, which hast made heaven, and earth, and the sea, and all that in them is:
25 Who by the mouth of thy servant David hast said, Why did the heathen rage, and the people imagine vain things?</a:t>
            </a:r>
          </a:p>
        </p:txBody>
      </p:sp>
      <p:sp>
        <p:nvSpPr>
          <p:cNvPr id="6" name="TextBox 5">
            <a:extLst>
              <a:ext uri="{FF2B5EF4-FFF2-40B4-BE49-F238E27FC236}">
                <a16:creationId xmlns:a16="http://schemas.microsoft.com/office/drawing/2014/main" id="{4D4374C6-1CFF-7889-9C68-83818BB5E3CB}"/>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160849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A8459C-EEBC-C86C-915D-A69ACEB9990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7DD7831C-884D-6185-E8D6-44785D102BAB}"/>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4:26-29</a:t>
            </a:r>
          </a:p>
        </p:txBody>
      </p:sp>
      <p:cxnSp>
        <p:nvCxnSpPr>
          <p:cNvPr id="4" name="Straight Connector 3">
            <a:extLst>
              <a:ext uri="{FF2B5EF4-FFF2-40B4-BE49-F238E27FC236}">
                <a16:creationId xmlns:a16="http://schemas.microsoft.com/office/drawing/2014/main" id="{627CD9CE-7051-1278-1B93-C62A238728AA}"/>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CA389AF-BF53-4891-2D70-F629FD5798B8}"/>
              </a:ext>
            </a:extLst>
          </p:cNvPr>
          <p:cNvSpPr txBox="1"/>
          <p:nvPr/>
        </p:nvSpPr>
        <p:spPr>
          <a:xfrm>
            <a:off x="863600" y="1917700"/>
            <a:ext cx="10464800" cy="346248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26 The kings of the earth stood up, and the rulers were gathered together against the Lord, and against his Christ.
27 For of a truth against thy holy child Jesus, whom thou hast anointed, both Herod, and Pontius Pilate, with the Gentiles, and the people of Israel, were gathered together,
28 For to do whatsoever thy hand and thy counsel determined before to be done.
29 And now, Lord, behold their threatenings: and grant unto thy servants, that with all boldness they may speak thy word,</a:t>
            </a:r>
          </a:p>
        </p:txBody>
      </p:sp>
      <p:sp>
        <p:nvSpPr>
          <p:cNvPr id="6" name="TextBox 5">
            <a:extLst>
              <a:ext uri="{FF2B5EF4-FFF2-40B4-BE49-F238E27FC236}">
                <a16:creationId xmlns:a16="http://schemas.microsoft.com/office/drawing/2014/main" id="{A8AD70D6-9452-7934-7130-7D609583731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598398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B9CF1F-76A8-BC01-3FE8-D0B3B45DA1E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8F71BF14-12C2-B145-B0C1-B399D8B51895}"/>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4:30-31</a:t>
            </a:r>
          </a:p>
        </p:txBody>
      </p:sp>
      <p:cxnSp>
        <p:nvCxnSpPr>
          <p:cNvPr id="4" name="Straight Connector 3">
            <a:extLst>
              <a:ext uri="{FF2B5EF4-FFF2-40B4-BE49-F238E27FC236}">
                <a16:creationId xmlns:a16="http://schemas.microsoft.com/office/drawing/2014/main" id="{68228CC0-89EB-32D5-1038-5BCC6F09B7E2}"/>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458E6E2-DB44-FEB2-DFF4-0489F98E40E7}"/>
              </a:ext>
            </a:extLst>
          </p:cNvPr>
          <p:cNvSpPr txBox="1"/>
          <p:nvPr/>
        </p:nvSpPr>
        <p:spPr>
          <a:xfrm>
            <a:off x="863600" y="1917700"/>
            <a:ext cx="10464800" cy="3447098"/>
          </a:xfrm>
          <a:prstGeom prst="rect">
            <a:avLst/>
          </a:prstGeom>
          <a:noFill/>
        </p:spPr>
        <p:txBody>
          <a:bodyPr vert="horz" wrap="square" lIns="0" tIns="0" rIns="0" bIns="0" rtlCol="0">
            <a:spAutoFit/>
          </a:bodyPr>
          <a:lstStyle/>
          <a:p>
            <a:r>
              <a:rPr lang="en-US" sz="3200">
                <a:solidFill>
                  <a:srgbClr val="000000"/>
                </a:solidFill>
                <a:latin typeface="Arial" panose="020B0604020202020204" pitchFamily="34" charset="0"/>
              </a:rPr>
              <a:t>30 By stretching forth thine hand to heal; and that signs and wonders may be done by the name of thy holy child Jesus.
31 And when they had prayed, the place was shaken where they were assembled together; and they were all filled with the Holy Ghost, and they spake the word of God with boldness.</a:t>
            </a:r>
          </a:p>
        </p:txBody>
      </p:sp>
      <p:sp>
        <p:nvSpPr>
          <p:cNvPr id="6" name="TextBox 5">
            <a:extLst>
              <a:ext uri="{FF2B5EF4-FFF2-40B4-BE49-F238E27FC236}">
                <a16:creationId xmlns:a16="http://schemas.microsoft.com/office/drawing/2014/main" id="{DC8DCF91-3B82-E3A8-A05C-97EA67B2A253}"/>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872193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471728-FE47-8D21-2C6B-ACB709ECE39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B6636CE-E2B7-D59D-0BB3-D0C5828EB804}"/>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1:27-29</a:t>
            </a:r>
          </a:p>
        </p:txBody>
      </p:sp>
      <p:cxnSp>
        <p:nvCxnSpPr>
          <p:cNvPr id="4" name="Straight Connector 3">
            <a:extLst>
              <a:ext uri="{FF2B5EF4-FFF2-40B4-BE49-F238E27FC236}">
                <a16:creationId xmlns:a16="http://schemas.microsoft.com/office/drawing/2014/main" id="{6F384449-6596-B85B-F061-FBD597E9357A}"/>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63B8E3D-E49A-961A-E9B8-FF8EE300A203}"/>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27 Only let your conversation be as it becometh the gospel of Christ: that whether I come and see you, or else be absent, I may hear of your affairs, that ye stand fast in one spirit, with one mind striving together for the faith of the gospel;
28 And in nothing terrified by your adversaries: which is to them an evident token of perdition, but to you of salvation, and that of God.
29 For unto you it is given in the behalf of Christ, not only to believe on him, but also to suffer for his sake;</a:t>
            </a:r>
          </a:p>
        </p:txBody>
      </p:sp>
      <p:sp>
        <p:nvSpPr>
          <p:cNvPr id="6" name="TextBox 5">
            <a:extLst>
              <a:ext uri="{FF2B5EF4-FFF2-40B4-BE49-F238E27FC236}">
                <a16:creationId xmlns:a16="http://schemas.microsoft.com/office/drawing/2014/main" id="{89CBC91D-EC42-1E1D-9011-7C04BB55DE5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64241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9D0DE3-7F6F-BA89-5D15-BC65A86B08D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E950B170-72B9-8CB4-93A1-D1D40A346C7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1:26-28</a:t>
            </a:r>
          </a:p>
        </p:txBody>
      </p:sp>
      <p:cxnSp>
        <p:nvCxnSpPr>
          <p:cNvPr id="4" name="Straight Connector 3">
            <a:extLst>
              <a:ext uri="{FF2B5EF4-FFF2-40B4-BE49-F238E27FC236}">
                <a16:creationId xmlns:a16="http://schemas.microsoft.com/office/drawing/2014/main" id="{FCE48220-DA20-F057-2320-B8AB346A1BAD}"/>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3823AB2-9FAE-DEFA-BC6F-1B013BAF0A40}"/>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26 That your rejoicing may be more abundant in Jesus Christ for me by my coming to you again.
27 Only let your conversation be as it becometh the gospel of Christ: that whether I come and see you, or else be absent, I may hear of your affairs, that ye stand fast in one spirit, with one mind striving together for the faith of the gospel;
28 And in nothing terrified by your adversaries: which is to them an evident token of perdition, but to you of salvation, and that of God.</a:t>
            </a:r>
          </a:p>
        </p:txBody>
      </p:sp>
      <p:sp>
        <p:nvSpPr>
          <p:cNvPr id="6" name="TextBox 5">
            <a:extLst>
              <a:ext uri="{FF2B5EF4-FFF2-40B4-BE49-F238E27FC236}">
                <a16:creationId xmlns:a16="http://schemas.microsoft.com/office/drawing/2014/main" id="{3152DE93-9481-FAFE-C757-207BD34AF249}"/>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126625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F3FAFC-5401-AC26-F8D7-5DAD16C8F80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CFAC9CB1-9CA2-0732-D555-5CF85A0E644D}"/>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1:30</a:t>
            </a:r>
          </a:p>
        </p:txBody>
      </p:sp>
      <p:cxnSp>
        <p:nvCxnSpPr>
          <p:cNvPr id="4" name="Straight Connector 3">
            <a:extLst>
              <a:ext uri="{FF2B5EF4-FFF2-40B4-BE49-F238E27FC236}">
                <a16:creationId xmlns:a16="http://schemas.microsoft.com/office/drawing/2014/main" id="{D22E1C0C-0519-BB72-50AB-5B1B13C1F03C}"/>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CFA6F9D-F1C5-E726-C8A7-BAB1C93495C2}"/>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30 Having the same conflict which ye saw in me, and now hear to be in me.</a:t>
            </a:r>
          </a:p>
        </p:txBody>
      </p:sp>
      <p:sp>
        <p:nvSpPr>
          <p:cNvPr id="6" name="TextBox 5">
            <a:extLst>
              <a:ext uri="{FF2B5EF4-FFF2-40B4-BE49-F238E27FC236}">
                <a16:creationId xmlns:a16="http://schemas.microsoft.com/office/drawing/2014/main" id="{F9D5AF06-0147-C729-E4DA-9BB1983BC582}"/>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997140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221C2F-EC06-E851-102A-3FACA7400B72}"/>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94F0673E-65FE-8E1E-BC47-64BCDE1D2E06}"/>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5:41</a:t>
            </a:r>
          </a:p>
        </p:txBody>
      </p:sp>
      <p:cxnSp>
        <p:nvCxnSpPr>
          <p:cNvPr id="4" name="Straight Connector 3">
            <a:extLst>
              <a:ext uri="{FF2B5EF4-FFF2-40B4-BE49-F238E27FC236}">
                <a16:creationId xmlns:a16="http://schemas.microsoft.com/office/drawing/2014/main" id="{586C59D0-A98B-4859-B5DC-3C4C0543F884}"/>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668EF40-C29B-8EBD-C0F7-22948ECE7392}"/>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41 And they departed from the presence of the council, rejoicing that they were counted worthy to suffer shame for his name.</a:t>
            </a:r>
          </a:p>
        </p:txBody>
      </p:sp>
      <p:sp>
        <p:nvSpPr>
          <p:cNvPr id="6" name="TextBox 5">
            <a:extLst>
              <a:ext uri="{FF2B5EF4-FFF2-40B4-BE49-F238E27FC236}">
                <a16:creationId xmlns:a16="http://schemas.microsoft.com/office/drawing/2014/main" id="{1728D393-3EB0-EDB7-9548-9B36401114F3}"/>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481507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8A0952-561C-72B8-F7FD-A11C8CA2730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9B4B54BA-8061-EFD5-E853-D8002FF09096}"/>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1:21</a:t>
            </a:r>
          </a:p>
        </p:txBody>
      </p:sp>
      <p:cxnSp>
        <p:nvCxnSpPr>
          <p:cNvPr id="4" name="Straight Connector 3">
            <a:extLst>
              <a:ext uri="{FF2B5EF4-FFF2-40B4-BE49-F238E27FC236}">
                <a16:creationId xmlns:a16="http://schemas.microsoft.com/office/drawing/2014/main" id="{55B2A1C3-DDCA-06D3-0AB3-4A6F010FEEB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66207A9-96FE-47AD-F718-1B1F514C90DF}"/>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21 For to me to live is Christ, and to die is gain.</a:t>
            </a:r>
          </a:p>
        </p:txBody>
      </p:sp>
      <p:sp>
        <p:nvSpPr>
          <p:cNvPr id="6" name="TextBox 5">
            <a:extLst>
              <a:ext uri="{FF2B5EF4-FFF2-40B4-BE49-F238E27FC236}">
                <a16:creationId xmlns:a16="http://schemas.microsoft.com/office/drawing/2014/main" id="{9E19D0F5-6DAA-2363-8BF8-0DA56C3FC84B}"/>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011815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0A196F-1E75-606E-04EA-5074EDCE265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A8AB97C1-7EE5-8679-B9C9-4CEF6E02D91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1:29-30</a:t>
            </a:r>
          </a:p>
        </p:txBody>
      </p:sp>
      <p:cxnSp>
        <p:nvCxnSpPr>
          <p:cNvPr id="4" name="Straight Connector 3">
            <a:extLst>
              <a:ext uri="{FF2B5EF4-FFF2-40B4-BE49-F238E27FC236}">
                <a16:creationId xmlns:a16="http://schemas.microsoft.com/office/drawing/2014/main" id="{C3CD410A-102C-57A1-6BF6-BC2993F90121}"/>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88D3DFB-575E-B867-A65C-F7F075C9B3CD}"/>
              </a:ext>
            </a:extLst>
          </p:cNvPr>
          <p:cNvSpPr txBox="1"/>
          <p:nvPr/>
        </p:nvSpPr>
        <p:spPr>
          <a:xfrm>
            <a:off x="863600" y="1917700"/>
            <a:ext cx="10464800" cy="3385542"/>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29 For unto you it is given in the behalf of Christ, not only to believe on him, but also to suffer for his sake;
30 Having the same conflict which ye saw in me, and now hear to be in me.</a:t>
            </a:r>
          </a:p>
        </p:txBody>
      </p:sp>
      <p:sp>
        <p:nvSpPr>
          <p:cNvPr id="6" name="TextBox 5">
            <a:extLst>
              <a:ext uri="{FF2B5EF4-FFF2-40B4-BE49-F238E27FC236}">
                <a16:creationId xmlns:a16="http://schemas.microsoft.com/office/drawing/2014/main" id="{97DC412A-A132-E23F-47D6-BCD3F598320D}"/>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928366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7BD1F6-484E-72E4-F74C-406FEEAF7D82}"/>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54500" y="431800"/>
            <a:ext cx="3683000" cy="927100"/>
          </a:xfrm>
          <a:prstGeom prst="rect">
            <a:avLst/>
          </a:prstGeom>
        </p:spPr>
      </p:pic>
      <p:sp>
        <p:nvSpPr>
          <p:cNvPr id="4" name="TextBox 3">
            <a:extLst>
              <a:ext uri="{FF2B5EF4-FFF2-40B4-BE49-F238E27FC236}">
                <a16:creationId xmlns:a16="http://schemas.microsoft.com/office/drawing/2014/main" id="{C6A85FB0-B252-DB2E-9AEF-B884C271AAAF}"/>
              </a:ext>
            </a:extLst>
          </p:cNvPr>
          <p:cNvSpPr txBox="1"/>
          <p:nvPr/>
        </p:nvSpPr>
        <p:spPr>
          <a:xfrm>
            <a:off x="1778000" y="1587500"/>
            <a:ext cx="8636000" cy="276999"/>
          </a:xfrm>
          <a:prstGeom prst="rect">
            <a:avLst/>
          </a:prstGeom>
          <a:noFill/>
        </p:spPr>
        <p:txBody>
          <a:bodyPr vert="horz" wrap="square" lIns="0" tIns="0" rIns="0" bIns="0" rtlCol="0">
            <a:spAutoFit/>
          </a:bodyPr>
          <a:lstStyle/>
          <a:p>
            <a:pPr algn="ctr"/>
            <a:r>
              <a:rPr lang="en-US" b="1">
                <a:solidFill>
                  <a:srgbClr val="606060"/>
                </a:solidFill>
                <a:latin typeface="Arial" panose="020B0604020202020204" pitchFamily="34" charset="0"/>
              </a:rPr>
              <a:t>EXPOSITORY SERMON</a:t>
            </a:r>
          </a:p>
        </p:txBody>
      </p:sp>
      <p:sp>
        <p:nvSpPr>
          <p:cNvPr id="5" name="TextBox 4">
            <a:extLst>
              <a:ext uri="{FF2B5EF4-FFF2-40B4-BE49-F238E27FC236}">
                <a16:creationId xmlns:a16="http://schemas.microsoft.com/office/drawing/2014/main" id="{08F5CD6A-5ACA-3A20-0BBE-EC635A01584A}"/>
              </a:ext>
            </a:extLst>
          </p:cNvPr>
          <p:cNvSpPr txBox="1"/>
          <p:nvPr/>
        </p:nvSpPr>
        <p:spPr>
          <a:xfrm>
            <a:off x="889000" y="2146300"/>
            <a:ext cx="10414000" cy="584775"/>
          </a:xfrm>
          <a:prstGeom prst="rect">
            <a:avLst/>
          </a:prstGeom>
          <a:noFill/>
        </p:spPr>
        <p:txBody>
          <a:bodyPr vert="horz" wrap="square" lIns="0" tIns="0" rIns="0" bIns="0" rtlCol="0">
            <a:spAutoFit/>
          </a:bodyPr>
          <a:lstStyle/>
          <a:p>
            <a:pPr algn="ctr"/>
            <a:r>
              <a:rPr lang="en-US" sz="3800" b="1">
                <a:solidFill>
                  <a:srgbClr val="000000"/>
                </a:solidFill>
                <a:latin typeface="Arial" panose="020B0604020202020204" pitchFamily="34" charset="0"/>
              </a:rPr>
              <a:t>What Are You Living For?</a:t>
            </a:r>
          </a:p>
        </p:txBody>
      </p:sp>
      <p:sp>
        <p:nvSpPr>
          <p:cNvPr id="6" name="TextBox 5">
            <a:extLst>
              <a:ext uri="{FF2B5EF4-FFF2-40B4-BE49-F238E27FC236}">
                <a16:creationId xmlns:a16="http://schemas.microsoft.com/office/drawing/2014/main" id="{244B134A-AD03-548E-3FDA-E452AC59A37C}"/>
              </a:ext>
            </a:extLst>
          </p:cNvPr>
          <p:cNvSpPr txBox="1"/>
          <p:nvPr/>
        </p:nvSpPr>
        <p:spPr>
          <a:xfrm>
            <a:off x="2286000" y="3581400"/>
            <a:ext cx="7620000" cy="200055"/>
          </a:xfrm>
          <a:prstGeom prst="rect">
            <a:avLst/>
          </a:prstGeom>
          <a:noFill/>
        </p:spPr>
        <p:txBody>
          <a:bodyPr vert="horz" wrap="square" lIns="0" tIns="0" rIns="0" bIns="0" rtlCol="0">
            <a:spAutoFit/>
          </a:bodyPr>
          <a:lstStyle/>
          <a:p>
            <a:pPr algn="ctr"/>
            <a:r>
              <a:rPr lang="en-US" sz="1300" b="1">
                <a:solidFill>
                  <a:srgbClr val="606060"/>
                </a:solidFill>
                <a:latin typeface="Arial" panose="020B0604020202020204" pitchFamily="34" charset="0"/>
              </a:rPr>
              <a:t>PRIMARY PASSAGE</a:t>
            </a:r>
          </a:p>
        </p:txBody>
      </p:sp>
      <p:sp>
        <p:nvSpPr>
          <p:cNvPr id="7" name="TextBox 6">
            <a:extLst>
              <a:ext uri="{FF2B5EF4-FFF2-40B4-BE49-F238E27FC236}">
                <a16:creationId xmlns:a16="http://schemas.microsoft.com/office/drawing/2014/main" id="{45D780B7-5E58-7A48-E9A8-C4895C58B2C6}"/>
              </a:ext>
            </a:extLst>
          </p:cNvPr>
          <p:cNvSpPr txBox="1"/>
          <p:nvPr/>
        </p:nvSpPr>
        <p:spPr>
          <a:xfrm>
            <a:off x="1778000" y="3898900"/>
            <a:ext cx="8636000" cy="369332"/>
          </a:xfrm>
          <a:prstGeom prst="rect">
            <a:avLst/>
          </a:prstGeom>
          <a:noFill/>
        </p:spPr>
        <p:txBody>
          <a:bodyPr vert="horz" wrap="square" lIns="0" tIns="0" rIns="0" bIns="0" rtlCol="0">
            <a:spAutoFit/>
          </a:bodyPr>
          <a:lstStyle/>
          <a:p>
            <a:pPr algn="ctr"/>
            <a:r>
              <a:rPr lang="en-US" sz="2400" b="1">
                <a:solidFill>
                  <a:srgbClr val="000000"/>
                </a:solidFill>
                <a:latin typeface="Arial" panose="020B0604020202020204" pitchFamily="34" charset="0"/>
              </a:rPr>
              <a:t>Philippians 1:21-30</a:t>
            </a:r>
          </a:p>
        </p:txBody>
      </p:sp>
      <p:sp>
        <p:nvSpPr>
          <p:cNvPr id="8" name="TextBox 7">
            <a:extLst>
              <a:ext uri="{FF2B5EF4-FFF2-40B4-BE49-F238E27FC236}">
                <a16:creationId xmlns:a16="http://schemas.microsoft.com/office/drawing/2014/main" id="{A0C34284-E3EC-99F5-9ADA-B16A279FC122}"/>
              </a:ext>
            </a:extLst>
          </p:cNvPr>
          <p:cNvSpPr txBox="1"/>
          <p:nvPr/>
        </p:nvSpPr>
        <p:spPr>
          <a:xfrm>
            <a:off x="1778000" y="4495800"/>
            <a:ext cx="8636000" cy="276999"/>
          </a:xfrm>
          <a:prstGeom prst="rect">
            <a:avLst/>
          </a:prstGeom>
          <a:noFill/>
        </p:spPr>
        <p:txBody>
          <a:bodyPr vert="horz" wrap="square" lIns="0" tIns="0" rIns="0" bIns="0" rtlCol="0">
            <a:spAutoFit/>
          </a:bodyPr>
          <a:lstStyle/>
          <a:p>
            <a:pPr algn="ctr"/>
            <a:r>
              <a:rPr lang="en-US" b="1">
                <a:solidFill>
                  <a:srgbClr val="000000"/>
                </a:solidFill>
                <a:latin typeface="Arial" panose="020B0604020202020204" pitchFamily="34" charset="0"/>
              </a:rPr>
              <a:t>SPEAKER  |  Pastor Joshua Tapp</a:t>
            </a:r>
          </a:p>
        </p:txBody>
      </p:sp>
      <p:cxnSp>
        <p:nvCxnSpPr>
          <p:cNvPr id="9" name="Straight Connector 8">
            <a:extLst>
              <a:ext uri="{FF2B5EF4-FFF2-40B4-BE49-F238E27FC236}">
                <a16:creationId xmlns:a16="http://schemas.microsoft.com/office/drawing/2014/main" id="{43073A1D-28AF-F6A9-63B2-4626BB665598}"/>
              </a:ext>
            </a:extLst>
          </p:cNvPr>
          <p:cNvCxnSpPr/>
          <p:nvPr/>
        </p:nvCxnSpPr>
        <p:spPr>
          <a:xfrm>
            <a:off x="3429000" y="5105400"/>
            <a:ext cx="5334000" cy="0"/>
          </a:xfrm>
          <a:prstGeom prst="line">
            <a:avLst/>
          </a:prstGeom>
          <a:ln w="25400">
            <a:solidFill>
              <a:srgbClr val="B4B4B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BDFA3EA-2946-5F24-5F6F-080DF9774B28}"/>
              </a:ext>
            </a:extLst>
          </p:cNvPr>
          <p:cNvSpPr txBox="1"/>
          <p:nvPr/>
        </p:nvSpPr>
        <p:spPr>
          <a:xfrm>
            <a:off x="1905000" y="5397500"/>
            <a:ext cx="8382000" cy="246221"/>
          </a:xfrm>
          <a:prstGeom prst="rect">
            <a:avLst/>
          </a:prstGeom>
          <a:noFill/>
        </p:spPr>
        <p:txBody>
          <a:bodyPr vert="horz" wrap="square" lIns="0" tIns="0" rIns="0" bIns="0" rtlCol="0">
            <a:spAutoFit/>
          </a:bodyPr>
          <a:lstStyle/>
          <a:p>
            <a:pPr algn="ctr"/>
            <a:r>
              <a:rPr lang="en-US" sz="1600" b="1">
                <a:solidFill>
                  <a:srgbClr val="606060"/>
                </a:solidFill>
                <a:latin typeface="Arial" panose="020B0604020202020204" pitchFamily="34" charset="0"/>
              </a:rPr>
              <a:t>TRUE WORDS BAPTIST CHURCH</a:t>
            </a:r>
          </a:p>
        </p:txBody>
      </p:sp>
      <p:sp>
        <p:nvSpPr>
          <p:cNvPr id="11" name="TextBox 10">
            <a:extLst>
              <a:ext uri="{FF2B5EF4-FFF2-40B4-BE49-F238E27FC236}">
                <a16:creationId xmlns:a16="http://schemas.microsoft.com/office/drawing/2014/main" id="{E1D08E53-EF63-48F9-07B1-3BE42C7DE967}"/>
              </a:ext>
            </a:extLst>
          </p:cNvPr>
          <p:cNvSpPr txBox="1"/>
          <p:nvPr/>
        </p:nvSpPr>
        <p:spPr>
          <a:xfrm>
            <a:off x="1905000" y="5829300"/>
            <a:ext cx="8382000" cy="215444"/>
          </a:xfrm>
          <a:prstGeom prst="rect">
            <a:avLst/>
          </a:prstGeom>
          <a:noFill/>
        </p:spPr>
        <p:txBody>
          <a:bodyPr vert="horz" wrap="square" lIns="0" tIns="0" rIns="0" bIns="0" rtlCol="0">
            <a:spAutoFit/>
          </a:bodyPr>
          <a:lstStyle/>
          <a:p>
            <a:pPr algn="ctr"/>
            <a:r>
              <a:rPr lang="en-US" sz="1400">
                <a:solidFill>
                  <a:srgbClr val="606060"/>
                </a:solidFill>
                <a:latin typeface="Arial" panose="020B0604020202020204" pitchFamily="34" charset="0"/>
              </a:rPr>
              <a:t>truewordsbaptist.org</a:t>
            </a:r>
          </a:p>
        </p:txBody>
      </p:sp>
    </p:spTree>
    <p:extLst>
      <p:ext uri="{BB962C8B-B14F-4D97-AF65-F5344CB8AC3E}">
        <p14:creationId xmlns:p14="http://schemas.microsoft.com/office/powerpoint/2010/main" val="362288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A480BD-21AF-B869-ABEF-9F39CFD7B79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218832B0-60FA-7779-1951-91EFAE9ED7C0}"/>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1:20</a:t>
            </a:r>
          </a:p>
        </p:txBody>
      </p:sp>
      <p:cxnSp>
        <p:nvCxnSpPr>
          <p:cNvPr id="4" name="Straight Connector 3">
            <a:extLst>
              <a:ext uri="{FF2B5EF4-FFF2-40B4-BE49-F238E27FC236}">
                <a16:creationId xmlns:a16="http://schemas.microsoft.com/office/drawing/2014/main" id="{6354AF2A-9A67-2FAC-FBB0-1CF7B2BAC83D}"/>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1D5982F-0805-0033-961A-741076EBE1BF}"/>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4000">
                <a:solidFill>
                  <a:srgbClr val="000000"/>
                </a:solidFill>
                <a:latin typeface="Arial" panose="020B0604020202020204" pitchFamily="34" charset="0"/>
              </a:rPr>
              <a:t>20 According to my earnest expectation and my hope, that in nothing I shall be ashamed, but that with all boldness, as always, so now also Christ shall be magnified in my body, whether it be by life, or by death.</a:t>
            </a:r>
          </a:p>
        </p:txBody>
      </p:sp>
      <p:sp>
        <p:nvSpPr>
          <p:cNvPr id="6" name="TextBox 5">
            <a:extLst>
              <a:ext uri="{FF2B5EF4-FFF2-40B4-BE49-F238E27FC236}">
                <a16:creationId xmlns:a16="http://schemas.microsoft.com/office/drawing/2014/main" id="{3CC4B966-57E4-AA79-632B-A0D5F877D83D}"/>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321716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742B42-DD97-623C-1B46-878DE1CF9B39}"/>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9A552707-B233-35DB-7531-2531EBA9C20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1:21-23</a:t>
            </a:r>
          </a:p>
        </p:txBody>
      </p:sp>
      <p:cxnSp>
        <p:nvCxnSpPr>
          <p:cNvPr id="4" name="Straight Connector 3">
            <a:extLst>
              <a:ext uri="{FF2B5EF4-FFF2-40B4-BE49-F238E27FC236}">
                <a16:creationId xmlns:a16="http://schemas.microsoft.com/office/drawing/2014/main" id="{301CA390-8301-26D4-0D6A-36BA1754973A}"/>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A3BF884-07B8-A815-CB5D-C45B4F04CA29}"/>
              </a:ext>
            </a:extLst>
          </p:cNvPr>
          <p:cNvSpPr txBox="1"/>
          <p:nvPr/>
        </p:nvSpPr>
        <p:spPr>
          <a:xfrm>
            <a:off x="863600" y="1917700"/>
            <a:ext cx="10464800" cy="2693045"/>
          </a:xfrm>
          <a:prstGeom prst="rect">
            <a:avLst/>
          </a:prstGeom>
          <a:noFill/>
        </p:spPr>
        <p:txBody>
          <a:bodyPr vert="horz" wrap="square" lIns="0" tIns="0" rIns="0" bIns="0" rtlCol="0">
            <a:spAutoFit/>
          </a:bodyPr>
          <a:lstStyle/>
          <a:p>
            <a:r>
              <a:rPr lang="en-US" sz="3500">
                <a:solidFill>
                  <a:srgbClr val="000000"/>
                </a:solidFill>
                <a:latin typeface="Arial" panose="020B0604020202020204" pitchFamily="34" charset="0"/>
              </a:rPr>
              <a:t>21 For to me to live is Christ, and to die is gain.
22 But if I live in the flesh, this is the fruit of my labour: yet what I shall choose I wot not.
23 For I am in a strait betwixt two, having a desire to depart, and to be with Christ; which is far better:</a:t>
            </a:r>
          </a:p>
        </p:txBody>
      </p:sp>
      <p:sp>
        <p:nvSpPr>
          <p:cNvPr id="6" name="TextBox 5">
            <a:extLst>
              <a:ext uri="{FF2B5EF4-FFF2-40B4-BE49-F238E27FC236}">
                <a16:creationId xmlns:a16="http://schemas.microsoft.com/office/drawing/2014/main" id="{7E0FFDCF-C907-53A8-206C-EDEB1966CBF7}"/>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925812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5AEBD3-308F-A13D-9BF8-E860CA5EBBD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BEF7B1A-D082-A9C9-9BEF-1FF17E3DC7BD}"/>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2:20</a:t>
            </a:r>
          </a:p>
        </p:txBody>
      </p:sp>
      <p:cxnSp>
        <p:nvCxnSpPr>
          <p:cNvPr id="4" name="Straight Connector 3">
            <a:extLst>
              <a:ext uri="{FF2B5EF4-FFF2-40B4-BE49-F238E27FC236}">
                <a16:creationId xmlns:a16="http://schemas.microsoft.com/office/drawing/2014/main" id="{9B5F1F29-A22D-72EA-5497-483173DB6801}"/>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81C4068-3CEA-DC9F-3F73-AC79437CB5CB}"/>
              </a:ext>
            </a:extLst>
          </p:cNvPr>
          <p:cNvSpPr txBox="1"/>
          <p:nvPr/>
        </p:nvSpPr>
        <p:spPr>
          <a:xfrm>
            <a:off x="863600" y="1917700"/>
            <a:ext cx="10464800" cy="3154710"/>
          </a:xfrm>
          <a:prstGeom prst="rect">
            <a:avLst/>
          </a:prstGeom>
          <a:noFill/>
        </p:spPr>
        <p:txBody>
          <a:bodyPr vert="horz" wrap="square" lIns="0" tIns="0" rIns="0" bIns="0" rtlCol="0">
            <a:spAutoFit/>
          </a:bodyPr>
          <a:lstStyle/>
          <a:p>
            <a:r>
              <a:rPr lang="en-US" sz="4100">
                <a:solidFill>
                  <a:srgbClr val="000000"/>
                </a:solidFill>
                <a:latin typeface="Arial" panose="020B0604020202020204" pitchFamily="34" charset="0"/>
              </a:rPr>
              <a:t>20 I am crucified with Christ: nevertheless I live; yet not I, but Christ liveth in me: and the life which I now live in the flesh I live by the faith of the Son of God, who loved me, and gave himself for me.</a:t>
            </a:r>
          </a:p>
        </p:txBody>
      </p:sp>
      <p:sp>
        <p:nvSpPr>
          <p:cNvPr id="6" name="TextBox 5">
            <a:extLst>
              <a:ext uri="{FF2B5EF4-FFF2-40B4-BE49-F238E27FC236}">
                <a16:creationId xmlns:a16="http://schemas.microsoft.com/office/drawing/2014/main" id="{B34647AC-DD73-95B9-CEC9-9A264A1E47C7}"/>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86193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D2AE8C-80D9-2C55-11AB-2C7152B5B55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2E98FB33-D47F-3D56-B43F-7471CE5353B3}"/>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Philippians 1:21-23</a:t>
            </a:r>
          </a:p>
        </p:txBody>
      </p:sp>
      <p:cxnSp>
        <p:nvCxnSpPr>
          <p:cNvPr id="4" name="Straight Connector 3">
            <a:extLst>
              <a:ext uri="{FF2B5EF4-FFF2-40B4-BE49-F238E27FC236}">
                <a16:creationId xmlns:a16="http://schemas.microsoft.com/office/drawing/2014/main" id="{63D42C41-536B-78CE-9054-79E0A1D8060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01CA697-6379-F7CB-2C33-0B780643F53F}"/>
              </a:ext>
            </a:extLst>
          </p:cNvPr>
          <p:cNvSpPr txBox="1"/>
          <p:nvPr/>
        </p:nvSpPr>
        <p:spPr>
          <a:xfrm>
            <a:off x="863600" y="1917700"/>
            <a:ext cx="10464800" cy="2693045"/>
          </a:xfrm>
          <a:prstGeom prst="rect">
            <a:avLst/>
          </a:prstGeom>
          <a:noFill/>
        </p:spPr>
        <p:txBody>
          <a:bodyPr vert="horz" wrap="square" lIns="0" tIns="0" rIns="0" bIns="0" rtlCol="0">
            <a:spAutoFit/>
          </a:bodyPr>
          <a:lstStyle/>
          <a:p>
            <a:r>
              <a:rPr lang="en-US" sz="3500">
                <a:solidFill>
                  <a:srgbClr val="000000"/>
                </a:solidFill>
                <a:latin typeface="Arial" panose="020B0604020202020204" pitchFamily="34" charset="0"/>
              </a:rPr>
              <a:t>21 For to me to live is Christ, and to die is gain.
22 But if I live in the flesh, this is the fruit of my labour: yet what I shall choose I wot not.
23 For I am in a strait betwixt two, having a desire to depart, and to be with Christ; which is far better:</a:t>
            </a:r>
          </a:p>
        </p:txBody>
      </p:sp>
      <p:sp>
        <p:nvSpPr>
          <p:cNvPr id="6" name="TextBox 5">
            <a:extLst>
              <a:ext uri="{FF2B5EF4-FFF2-40B4-BE49-F238E27FC236}">
                <a16:creationId xmlns:a16="http://schemas.microsoft.com/office/drawing/2014/main" id="{5D81D00C-4419-6797-8155-0EF1C98CEA0F}"/>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82178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2836D8-4D81-BCE9-BA12-95487A2E9729}"/>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5F6DD6B0-31B8-413D-5687-DB34F02C4B6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Corinthians 5:8</a:t>
            </a:r>
          </a:p>
        </p:txBody>
      </p:sp>
      <p:cxnSp>
        <p:nvCxnSpPr>
          <p:cNvPr id="4" name="Straight Connector 3">
            <a:extLst>
              <a:ext uri="{FF2B5EF4-FFF2-40B4-BE49-F238E27FC236}">
                <a16:creationId xmlns:a16="http://schemas.microsoft.com/office/drawing/2014/main" id="{6F429F75-E12F-C343-B5E1-8BFA743F144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1CEF15D-BEC1-0578-07A3-B8C4BF0BA859}"/>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8 We are confident, I say, and willing rather to be absent from the body, and to be present with the Lord.</a:t>
            </a:r>
          </a:p>
        </p:txBody>
      </p:sp>
      <p:sp>
        <p:nvSpPr>
          <p:cNvPr id="6" name="TextBox 5">
            <a:extLst>
              <a:ext uri="{FF2B5EF4-FFF2-40B4-BE49-F238E27FC236}">
                <a16:creationId xmlns:a16="http://schemas.microsoft.com/office/drawing/2014/main" id="{7A42A076-089D-9A9D-9D97-591B54A497A6}"/>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288027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1616</Words>
  <Application>Microsoft Office PowerPoint</Application>
  <PresentationFormat>Custom</PresentationFormat>
  <Paragraphs>91</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2026-08-25T20:30:47Z</dcterms:created>
  <dcterms:modified xsi:type="dcterms:W3CDTF">2026-08-25T20:30:47Z</dcterms:modified>
</cp:coreProperties>
</file>