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50D49-7DF5-374F-02D5-6AB13B6448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01100E-2523-7BC2-D3F5-19CF38F65C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F8D755-3BAC-EDC1-6745-FEACD72BF265}"/>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5" name="Footer Placeholder 4">
            <a:extLst>
              <a:ext uri="{FF2B5EF4-FFF2-40B4-BE49-F238E27FC236}">
                <a16:creationId xmlns:a16="http://schemas.microsoft.com/office/drawing/2014/main" id="{8501F754-0F4F-E2AB-588A-9F682A87F8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7F8992-104C-1403-DC37-F9FECE502789}"/>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1711174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BF130-7E62-288D-55B9-750041AFA3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E10658-4C55-C84E-C9E0-1DD20A3616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B767C1-FA5D-4329-975E-A41D44388FE7}"/>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5" name="Footer Placeholder 4">
            <a:extLst>
              <a:ext uri="{FF2B5EF4-FFF2-40B4-BE49-F238E27FC236}">
                <a16:creationId xmlns:a16="http://schemas.microsoft.com/office/drawing/2014/main" id="{F4252E07-47E9-EC0D-F058-BA42CBDF71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6F6AFA-DC57-C8FA-65B9-DD50A60850CB}"/>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3399939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E171A3-7925-C5E9-C561-053492392E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12A1F4-8DFB-3A6E-28E2-70BC40248A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41F390-52BD-9269-E6B8-1AD2E1CCD0DC}"/>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5" name="Footer Placeholder 4">
            <a:extLst>
              <a:ext uri="{FF2B5EF4-FFF2-40B4-BE49-F238E27FC236}">
                <a16:creationId xmlns:a16="http://schemas.microsoft.com/office/drawing/2014/main" id="{0266B654-2469-8065-0163-198E1938B5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5A895F-9CB6-CABF-1557-BB5472C69097}"/>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3103498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AD72F-3ABC-7EDD-A3F0-A8403D2413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B52C66-1601-DD61-53DD-B418454051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353E43-B79E-2586-A90F-A87EC7106F04}"/>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5" name="Footer Placeholder 4">
            <a:extLst>
              <a:ext uri="{FF2B5EF4-FFF2-40B4-BE49-F238E27FC236}">
                <a16:creationId xmlns:a16="http://schemas.microsoft.com/office/drawing/2014/main" id="{B37D533C-283A-6386-A59D-5BBEE9D19B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C80601-052F-4F55-03DD-2D487AEDF873}"/>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1546076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36F0B-440E-78C1-BF9B-B29200B291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A02BFA-EC9E-8326-5D3F-0FDD74E99E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64C929-87F8-55F8-17FE-E69A543280E4}"/>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5" name="Footer Placeholder 4">
            <a:extLst>
              <a:ext uri="{FF2B5EF4-FFF2-40B4-BE49-F238E27FC236}">
                <a16:creationId xmlns:a16="http://schemas.microsoft.com/office/drawing/2014/main" id="{DA06ADC2-81CC-F50E-5893-E5BB6B0C2C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13D5D5-F657-DE5F-5A16-649FF9C21F6F}"/>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1553875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08965-CC6E-5E6A-BE00-40DB37C3B2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13499D-8CEF-CDCA-6F32-E2679D217F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44C61-858C-E90C-9F61-BAFB55DB4C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8D695D-ED62-36A1-6FBB-045F51B5B9BE}"/>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6" name="Footer Placeholder 5">
            <a:extLst>
              <a:ext uri="{FF2B5EF4-FFF2-40B4-BE49-F238E27FC236}">
                <a16:creationId xmlns:a16="http://schemas.microsoft.com/office/drawing/2014/main" id="{9F832B99-4076-0868-6987-A4E8F45EC4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6ED099-97F0-F160-514F-5F64293F198D}"/>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1166222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CAC06-641B-0614-C12D-DA3A820BBC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03AC94-FC4F-7356-DD33-9F3D1CB4F4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486A14-4B53-9895-6B78-A4F6F7FE3B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C596C2-9C97-9891-2610-58C0348045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FE7E2A-A7AC-977E-4CD9-3A2E9A0F3D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DFFA53-D543-A0B0-5F30-E348682C1B05}"/>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8" name="Footer Placeholder 7">
            <a:extLst>
              <a:ext uri="{FF2B5EF4-FFF2-40B4-BE49-F238E27FC236}">
                <a16:creationId xmlns:a16="http://schemas.microsoft.com/office/drawing/2014/main" id="{02C17489-19C3-BB3F-FCBA-421D491405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AD2CEE-5DC9-C2A8-F26A-FFA0F2A081DE}"/>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230429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00E-51F0-7A23-A2F1-76A3E075B6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6BE865-E0A4-D470-6AF0-7F2BD15CAD70}"/>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4" name="Footer Placeholder 3">
            <a:extLst>
              <a:ext uri="{FF2B5EF4-FFF2-40B4-BE49-F238E27FC236}">
                <a16:creationId xmlns:a16="http://schemas.microsoft.com/office/drawing/2014/main" id="{502E2C82-37CD-FAA3-7F1C-9F22CF0C9E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1BCC13-931D-C8BA-1BE4-BFB3ABE158A9}"/>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3117984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97321E-42C0-A5DC-6300-2084AB1BD34C}"/>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3" name="Footer Placeholder 2">
            <a:extLst>
              <a:ext uri="{FF2B5EF4-FFF2-40B4-BE49-F238E27FC236}">
                <a16:creationId xmlns:a16="http://schemas.microsoft.com/office/drawing/2014/main" id="{B4C7C294-CF2F-DCAF-8B15-6BC6D8767F5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357B04-8656-22F7-5845-326D21A90EFC}"/>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2420886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A3955-C7A8-6FC1-95F2-4668661225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D7D358-2F17-DC37-6E60-48EF2232FF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F61C6B-6D5B-F905-5C7A-DF9514E05B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00CAE6-3314-D18A-D4A8-652624A494CB}"/>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6" name="Footer Placeholder 5">
            <a:extLst>
              <a:ext uri="{FF2B5EF4-FFF2-40B4-BE49-F238E27FC236}">
                <a16:creationId xmlns:a16="http://schemas.microsoft.com/office/drawing/2014/main" id="{2EC570BB-03F0-A99A-29D4-5C0C499C5C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91045F-3CC7-7BC9-71AF-DFD62F107078}"/>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3765005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DC1DC-C511-F3CC-BA7D-5ACB9F8525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507E2E-E657-FFEF-B252-134D7D690E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D9F802-7D25-3C86-787C-FDD64FAF07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2DB821-4071-6FC6-C880-C1AA348498F3}"/>
              </a:ext>
            </a:extLst>
          </p:cNvPr>
          <p:cNvSpPr>
            <a:spLocks noGrp="1"/>
          </p:cNvSpPr>
          <p:nvPr>
            <p:ph type="dt" sz="half" idx="10"/>
          </p:nvPr>
        </p:nvSpPr>
        <p:spPr/>
        <p:txBody>
          <a:bodyPr/>
          <a:lstStyle/>
          <a:p>
            <a:fld id="{F014140E-E674-4F7D-A08D-0651446E2B5E}" type="datetimeFigureOut">
              <a:rPr lang="en-US" smtClean="0"/>
              <a:t>8/24/2026</a:t>
            </a:fld>
            <a:endParaRPr lang="en-US"/>
          </a:p>
        </p:txBody>
      </p:sp>
      <p:sp>
        <p:nvSpPr>
          <p:cNvPr id="6" name="Footer Placeholder 5">
            <a:extLst>
              <a:ext uri="{FF2B5EF4-FFF2-40B4-BE49-F238E27FC236}">
                <a16:creationId xmlns:a16="http://schemas.microsoft.com/office/drawing/2014/main" id="{0607BA72-9236-22E8-9611-FC988B16EF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E91F47-2EBA-02CA-6738-E17F4F9E962D}"/>
              </a:ext>
            </a:extLst>
          </p:cNvPr>
          <p:cNvSpPr>
            <a:spLocks noGrp="1"/>
          </p:cNvSpPr>
          <p:nvPr>
            <p:ph type="sldNum" sz="quarter" idx="12"/>
          </p:nvPr>
        </p:nvSpPr>
        <p:spPr/>
        <p:txBody>
          <a:bodyPr/>
          <a:lstStyle/>
          <a:p>
            <a:fld id="{CD230628-D572-4607-968A-B57002B62125}" type="slidenum">
              <a:rPr lang="en-US" smtClean="0"/>
              <a:t>‹#›</a:t>
            </a:fld>
            <a:endParaRPr lang="en-US"/>
          </a:p>
        </p:txBody>
      </p:sp>
    </p:spTree>
    <p:extLst>
      <p:ext uri="{BB962C8B-B14F-4D97-AF65-F5344CB8AC3E}">
        <p14:creationId xmlns:p14="http://schemas.microsoft.com/office/powerpoint/2010/main" val="3074201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F5D8E8-CA90-6E1A-E34D-BAEB281137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885F07-D55E-952D-A864-E7FEAC69F6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C4AC83-26DC-7903-D4C2-7BEBD31968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14140E-E674-4F7D-A08D-0651446E2B5E}" type="datetimeFigureOut">
              <a:rPr lang="en-US" smtClean="0"/>
              <a:t>8/24/2026</a:t>
            </a:fld>
            <a:endParaRPr lang="en-US"/>
          </a:p>
        </p:txBody>
      </p:sp>
      <p:sp>
        <p:nvSpPr>
          <p:cNvPr id="5" name="Footer Placeholder 4">
            <a:extLst>
              <a:ext uri="{FF2B5EF4-FFF2-40B4-BE49-F238E27FC236}">
                <a16:creationId xmlns:a16="http://schemas.microsoft.com/office/drawing/2014/main" id="{1BB362F5-EFA0-35ED-C9ED-93308BE519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570A34-A86E-D2B1-6173-9995D3F79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230628-D572-4607-968A-B57002B62125}" type="slidenum">
              <a:rPr lang="en-US" smtClean="0"/>
              <a:t>‹#›</a:t>
            </a:fld>
            <a:endParaRPr lang="en-US"/>
          </a:p>
        </p:txBody>
      </p:sp>
    </p:spTree>
    <p:extLst>
      <p:ext uri="{BB962C8B-B14F-4D97-AF65-F5344CB8AC3E}">
        <p14:creationId xmlns:p14="http://schemas.microsoft.com/office/powerpoint/2010/main" val="3721549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0FF0FB-392F-CE84-4DB6-965DB7480595}"/>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CB74DEB9-6AC2-2DD2-99F8-4F5DF176EB18}"/>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1:11-14</a:t>
            </a:r>
          </a:p>
        </p:txBody>
      </p:sp>
      <p:cxnSp>
        <p:nvCxnSpPr>
          <p:cNvPr id="4" name="Straight Connector 3">
            <a:extLst>
              <a:ext uri="{FF2B5EF4-FFF2-40B4-BE49-F238E27FC236}">
                <a16:creationId xmlns:a16="http://schemas.microsoft.com/office/drawing/2014/main" id="{024B348F-1761-542D-FBAE-A8097A3D022C}"/>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2D66CFF-96BE-11CA-820D-F474853053CC}"/>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11 But I certify you, brethren, that the gospel which was preached of me is not after man.
12 For I neither received it of man, neither was I taught it, but by the revelation of Jesus Christ.
13 For ye have heard of my conversation in time past in the Jews’ religion, how that beyond measure I persecuted the church of God, and wasted it:
14 And profited in the Jews’ religion above many my equals in mine own nation, being more exceedingly zealous of the traditions of my fathers.</a:t>
            </a:r>
          </a:p>
        </p:txBody>
      </p:sp>
      <p:sp>
        <p:nvSpPr>
          <p:cNvPr id="6" name="TextBox 5">
            <a:extLst>
              <a:ext uri="{FF2B5EF4-FFF2-40B4-BE49-F238E27FC236}">
                <a16:creationId xmlns:a16="http://schemas.microsoft.com/office/drawing/2014/main" id="{674D663B-40E0-1BBD-2771-8D9CD010CC6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636013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A1E1C6-FDC0-FF59-55BF-323D997E5B57}"/>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76CE59BD-0F0B-0694-CFF1-A3138CEDD49B}"/>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1:15-17</a:t>
            </a:r>
          </a:p>
        </p:txBody>
      </p:sp>
      <p:cxnSp>
        <p:nvCxnSpPr>
          <p:cNvPr id="4" name="Straight Connector 3">
            <a:extLst>
              <a:ext uri="{FF2B5EF4-FFF2-40B4-BE49-F238E27FC236}">
                <a16:creationId xmlns:a16="http://schemas.microsoft.com/office/drawing/2014/main" id="{67618B4F-D07E-B311-FEAC-31CE8C356C15}"/>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F7C85B1-7993-AAA7-DE7F-9C10E4E34405}"/>
              </a:ext>
            </a:extLst>
          </p:cNvPr>
          <p:cNvSpPr txBox="1"/>
          <p:nvPr/>
        </p:nvSpPr>
        <p:spPr>
          <a:xfrm>
            <a:off x="863600" y="1917700"/>
            <a:ext cx="10464800" cy="3123932"/>
          </a:xfrm>
          <a:prstGeom prst="rect">
            <a:avLst/>
          </a:prstGeom>
          <a:noFill/>
        </p:spPr>
        <p:txBody>
          <a:bodyPr vert="horz" wrap="square" lIns="0" tIns="0" rIns="0" bIns="0" rtlCol="0">
            <a:spAutoFit/>
          </a:bodyPr>
          <a:lstStyle/>
          <a:p>
            <a:r>
              <a:rPr lang="en-US" sz="2900">
                <a:solidFill>
                  <a:srgbClr val="000000"/>
                </a:solidFill>
                <a:latin typeface="Arial" panose="020B0604020202020204" pitchFamily="34" charset="0"/>
              </a:rPr>
              <a:t>15 But when it pleased God, who separated me from my mother’s womb, and called me by his grace,
16 To reveal his Son in me, that I might preach him among the heathen; immediately I conferred not with flesh and blood:
17 Neither went I up to Jerusalem to them which were apostles before me; but I went into Arabia, and returned again unto Damascus.</a:t>
            </a:r>
          </a:p>
        </p:txBody>
      </p:sp>
      <p:sp>
        <p:nvSpPr>
          <p:cNvPr id="6" name="TextBox 5">
            <a:extLst>
              <a:ext uri="{FF2B5EF4-FFF2-40B4-BE49-F238E27FC236}">
                <a16:creationId xmlns:a16="http://schemas.microsoft.com/office/drawing/2014/main" id="{655D396C-AB4F-E487-880C-6E861A739037}"/>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802649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445875-660C-B3A3-33DB-3DFAC761A9DD}"/>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FB7ED019-1B9E-E0D3-C7C7-E1A689343C1B}"/>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26:9-11</a:t>
            </a:r>
          </a:p>
        </p:txBody>
      </p:sp>
      <p:cxnSp>
        <p:nvCxnSpPr>
          <p:cNvPr id="4" name="Straight Connector 3">
            <a:extLst>
              <a:ext uri="{FF2B5EF4-FFF2-40B4-BE49-F238E27FC236}">
                <a16:creationId xmlns:a16="http://schemas.microsoft.com/office/drawing/2014/main" id="{FF81343D-A818-9E50-0DA1-1F15755172E6}"/>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C9E7390-3047-6439-9EE1-B9E441D1F690}"/>
              </a:ext>
            </a:extLst>
          </p:cNvPr>
          <p:cNvSpPr txBox="1"/>
          <p:nvPr/>
        </p:nvSpPr>
        <p:spPr>
          <a:xfrm>
            <a:off x="863600" y="1917700"/>
            <a:ext cx="10464800" cy="3200876"/>
          </a:xfrm>
          <a:prstGeom prst="rect">
            <a:avLst/>
          </a:prstGeom>
          <a:noFill/>
        </p:spPr>
        <p:txBody>
          <a:bodyPr vert="horz" wrap="square" lIns="0" tIns="0" rIns="0" bIns="0" rtlCol="0">
            <a:spAutoFit/>
          </a:bodyPr>
          <a:lstStyle/>
          <a:p>
            <a:r>
              <a:rPr lang="en-US" sz="2600">
                <a:solidFill>
                  <a:srgbClr val="000000"/>
                </a:solidFill>
                <a:latin typeface="Arial" panose="020B0604020202020204" pitchFamily="34" charset="0"/>
              </a:rPr>
              <a:t>9 I verily thought with myself, that I ought to do many things contrary to the name of Jesus of Nazareth.
10 Which thing I also did in Jerusalem: and many of the saints did I shut up in prison, having received authority from the chief priests; and when they were put to death, I gave my voice against them.
11 And I punished them oft in every synagogue, and compelled them to blaspheme; and being exceedingly mad against them, I persecuted them even unto strange cities.</a:t>
            </a:r>
          </a:p>
        </p:txBody>
      </p:sp>
      <p:sp>
        <p:nvSpPr>
          <p:cNvPr id="6" name="TextBox 5">
            <a:extLst>
              <a:ext uri="{FF2B5EF4-FFF2-40B4-BE49-F238E27FC236}">
                <a16:creationId xmlns:a16="http://schemas.microsoft.com/office/drawing/2014/main" id="{4F37BBEB-A2DB-B822-5E55-8B6049EA9D5B}"/>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569563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A87628-6527-9AFA-A9C0-D7343D70AC53}"/>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83E0F744-5142-2BA0-D0C9-B8D881F707DE}"/>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26:12-15</a:t>
            </a:r>
          </a:p>
        </p:txBody>
      </p:sp>
      <p:cxnSp>
        <p:nvCxnSpPr>
          <p:cNvPr id="4" name="Straight Connector 3">
            <a:extLst>
              <a:ext uri="{FF2B5EF4-FFF2-40B4-BE49-F238E27FC236}">
                <a16:creationId xmlns:a16="http://schemas.microsoft.com/office/drawing/2014/main" id="{04616CA2-E64C-3233-B9EB-1955811D5E25}"/>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922CB14-7819-8F89-59B0-1BD8312771E2}"/>
              </a:ext>
            </a:extLst>
          </p:cNvPr>
          <p:cNvSpPr txBox="1"/>
          <p:nvPr/>
        </p:nvSpPr>
        <p:spPr>
          <a:xfrm>
            <a:off x="863600" y="1917700"/>
            <a:ext cx="10464800" cy="3693319"/>
          </a:xfrm>
          <a:prstGeom prst="rect">
            <a:avLst/>
          </a:prstGeom>
          <a:noFill/>
        </p:spPr>
        <p:txBody>
          <a:bodyPr vert="horz" wrap="square" lIns="0" tIns="0" rIns="0" bIns="0" rtlCol="0">
            <a:spAutoFit/>
          </a:bodyPr>
          <a:lstStyle/>
          <a:p>
            <a:r>
              <a:rPr lang="en-US" sz="2400">
                <a:solidFill>
                  <a:srgbClr val="000000"/>
                </a:solidFill>
                <a:latin typeface="Arial" panose="020B0604020202020204" pitchFamily="34" charset="0"/>
              </a:rPr>
              <a:t>12 Whereupon as I went to Damascus with authority and commission from the chief priests,
13 At midday, O king, I saw in the way a light from heaven, above the brightness of the sun, shining round about me and them which journeyed with me.
14 And when we were all fallen to the earth, I heard a voice speaking unto me, and saying in the Hebrew tongue, Saul, Saul, why persecutest thou me? it is hard for thee to kick against the pricks.
15 And I said, Who art thou, Lord? And he said, I am Jesus whom thou persecutest.</a:t>
            </a:r>
          </a:p>
        </p:txBody>
      </p:sp>
      <p:sp>
        <p:nvSpPr>
          <p:cNvPr id="6" name="TextBox 5">
            <a:extLst>
              <a:ext uri="{FF2B5EF4-FFF2-40B4-BE49-F238E27FC236}">
                <a16:creationId xmlns:a16="http://schemas.microsoft.com/office/drawing/2014/main" id="{A31D6E34-8E1F-07D7-2FB4-F442C1DFDF72}"/>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300167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258601-D8EC-F885-A6CF-83884AF1156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7152E4C7-0C2A-8D6C-FB45-EF618703CBCE}"/>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26:16-17</a:t>
            </a:r>
          </a:p>
        </p:txBody>
      </p:sp>
      <p:cxnSp>
        <p:nvCxnSpPr>
          <p:cNvPr id="4" name="Straight Connector 3">
            <a:extLst>
              <a:ext uri="{FF2B5EF4-FFF2-40B4-BE49-F238E27FC236}">
                <a16:creationId xmlns:a16="http://schemas.microsoft.com/office/drawing/2014/main" id="{9DFB254F-76EA-5ED8-F372-9FD7A20660C6}"/>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4BE9C1B-0DC9-4DEF-61A5-B7E6A2114E4F}"/>
              </a:ext>
            </a:extLst>
          </p:cNvPr>
          <p:cNvSpPr txBox="1"/>
          <p:nvPr/>
        </p:nvSpPr>
        <p:spPr>
          <a:xfrm>
            <a:off x="863600" y="1917700"/>
            <a:ext cx="10464800" cy="2954655"/>
          </a:xfrm>
          <a:prstGeom prst="rect">
            <a:avLst/>
          </a:prstGeom>
          <a:noFill/>
        </p:spPr>
        <p:txBody>
          <a:bodyPr vert="horz" wrap="square" lIns="0" tIns="0" rIns="0" bIns="0" rtlCol="0">
            <a:spAutoFit/>
          </a:bodyPr>
          <a:lstStyle/>
          <a:p>
            <a:r>
              <a:rPr lang="en-US" sz="3200">
                <a:solidFill>
                  <a:srgbClr val="000000"/>
                </a:solidFill>
                <a:latin typeface="Arial" panose="020B0604020202020204" pitchFamily="34" charset="0"/>
              </a:rPr>
              <a:t>16 But rise, and stand upon thy feet: for I have appeared unto thee for this purpose, to make thee a minister and a witness both of these things which thou hast seen, and of those things in the which I will appear unto thee;
17 Delivering thee from the people, and from the Gentiles, unto whom now I send thee,</a:t>
            </a:r>
          </a:p>
        </p:txBody>
      </p:sp>
      <p:sp>
        <p:nvSpPr>
          <p:cNvPr id="6" name="TextBox 5">
            <a:extLst>
              <a:ext uri="{FF2B5EF4-FFF2-40B4-BE49-F238E27FC236}">
                <a16:creationId xmlns:a16="http://schemas.microsoft.com/office/drawing/2014/main" id="{E93E0D6C-6200-252C-E063-F21C640CD43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524544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5033A5-2862-CB73-9263-ED2B6B0C9ED4}"/>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9D30E874-71B5-8B5E-AEB3-949D267969F8}"/>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26:18-20</a:t>
            </a:r>
          </a:p>
        </p:txBody>
      </p:sp>
      <p:cxnSp>
        <p:nvCxnSpPr>
          <p:cNvPr id="4" name="Straight Connector 3">
            <a:extLst>
              <a:ext uri="{FF2B5EF4-FFF2-40B4-BE49-F238E27FC236}">
                <a16:creationId xmlns:a16="http://schemas.microsoft.com/office/drawing/2014/main" id="{27C12B71-8BC1-75C1-0D43-7D5576739E8A}"/>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1509527-71C4-BE81-E7AE-B2CBF062006F}"/>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18 To open their eyes, and to turn them from darkness to light, and from the power of Satan unto God, that they may receive forgiveness of sins, and inheritance among them which are sanctified by faith that is in me.
19 Whereupon, O king Agrippa, I was not disobedient unto the heavenly vision:
20 But shewed first unto them of Damascus, and at Jerusalem, and throughout all the coasts of Judaea, and then to the Gentiles, that they should repent and turn to God, and do works meet for repentance.</a:t>
            </a:r>
          </a:p>
        </p:txBody>
      </p:sp>
      <p:sp>
        <p:nvSpPr>
          <p:cNvPr id="6" name="TextBox 5">
            <a:extLst>
              <a:ext uri="{FF2B5EF4-FFF2-40B4-BE49-F238E27FC236}">
                <a16:creationId xmlns:a16="http://schemas.microsoft.com/office/drawing/2014/main" id="{5A395201-7B5F-DF22-E08A-C556E87304D3}"/>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447797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8E0A8E-BD08-FC64-DC94-2E0EDAAFAE88}"/>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59121BD5-138E-2921-6CEA-FF4D6DCA4930}"/>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1:15-17</a:t>
            </a:r>
          </a:p>
        </p:txBody>
      </p:sp>
      <p:cxnSp>
        <p:nvCxnSpPr>
          <p:cNvPr id="4" name="Straight Connector 3">
            <a:extLst>
              <a:ext uri="{FF2B5EF4-FFF2-40B4-BE49-F238E27FC236}">
                <a16:creationId xmlns:a16="http://schemas.microsoft.com/office/drawing/2014/main" id="{67C18701-100F-247E-B7CC-134A58A31311}"/>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C802950-78F3-4B3B-8D7B-9EE1505338E8}"/>
              </a:ext>
            </a:extLst>
          </p:cNvPr>
          <p:cNvSpPr txBox="1"/>
          <p:nvPr/>
        </p:nvSpPr>
        <p:spPr>
          <a:xfrm>
            <a:off x="863600" y="1917700"/>
            <a:ext cx="10464800" cy="3123932"/>
          </a:xfrm>
          <a:prstGeom prst="rect">
            <a:avLst/>
          </a:prstGeom>
          <a:noFill/>
        </p:spPr>
        <p:txBody>
          <a:bodyPr vert="horz" wrap="square" lIns="0" tIns="0" rIns="0" bIns="0" rtlCol="0">
            <a:spAutoFit/>
          </a:bodyPr>
          <a:lstStyle/>
          <a:p>
            <a:r>
              <a:rPr lang="en-US" sz="2900">
                <a:solidFill>
                  <a:srgbClr val="000000"/>
                </a:solidFill>
                <a:latin typeface="Arial" panose="020B0604020202020204" pitchFamily="34" charset="0"/>
              </a:rPr>
              <a:t>15 But when it pleased God, who separated me from my mother’s womb, and called me by his grace,
16 To reveal his Son in me, that I might preach him among the heathen; immediately I conferred not with flesh and blood:
17 Neither went I up to Jerusalem to them which were apostles before me; but I went into Arabia, and returned again unto Damascus.</a:t>
            </a:r>
          </a:p>
        </p:txBody>
      </p:sp>
      <p:sp>
        <p:nvSpPr>
          <p:cNvPr id="6" name="TextBox 5">
            <a:extLst>
              <a:ext uri="{FF2B5EF4-FFF2-40B4-BE49-F238E27FC236}">
                <a16:creationId xmlns:a16="http://schemas.microsoft.com/office/drawing/2014/main" id="{715C2BB2-CBAF-4303-B7E4-45734AFEB835}"/>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88968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0D8412-3612-EBEF-A191-467701AE8A5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1188B195-67B0-0904-B9D2-58AB62B22A1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1:18-20</a:t>
            </a:r>
          </a:p>
        </p:txBody>
      </p:sp>
      <p:cxnSp>
        <p:nvCxnSpPr>
          <p:cNvPr id="4" name="Straight Connector 3">
            <a:extLst>
              <a:ext uri="{FF2B5EF4-FFF2-40B4-BE49-F238E27FC236}">
                <a16:creationId xmlns:a16="http://schemas.microsoft.com/office/drawing/2014/main" id="{2E574FBA-3171-6FBD-141B-76B4711A68D0}"/>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E01514E-168B-7A87-DFEF-69C0D2774365}"/>
              </a:ext>
            </a:extLst>
          </p:cNvPr>
          <p:cNvSpPr txBox="1"/>
          <p:nvPr/>
        </p:nvSpPr>
        <p:spPr>
          <a:xfrm>
            <a:off x="863600" y="1917700"/>
            <a:ext cx="10464800" cy="3416320"/>
          </a:xfrm>
          <a:prstGeom prst="rect">
            <a:avLst/>
          </a:prstGeom>
          <a:noFill/>
        </p:spPr>
        <p:txBody>
          <a:bodyPr vert="horz" wrap="square" lIns="0" tIns="0" rIns="0" bIns="0" rtlCol="0">
            <a:spAutoFit/>
          </a:bodyPr>
          <a:lstStyle/>
          <a:p>
            <a:r>
              <a:rPr lang="en-US" sz="3700">
                <a:solidFill>
                  <a:srgbClr val="000000"/>
                </a:solidFill>
                <a:latin typeface="Arial" panose="020B0604020202020204" pitchFamily="34" charset="0"/>
              </a:rPr>
              <a:t>18 Then after three years I went up to Jerusalem to see Peter, and abode with him fifteen days.
19 But other of the apostles saw I none, save James the Lord’s brother.
20 Now the things which I write unto you, behold, before God, I lie not.</a:t>
            </a:r>
          </a:p>
        </p:txBody>
      </p:sp>
      <p:sp>
        <p:nvSpPr>
          <p:cNvPr id="6" name="TextBox 5">
            <a:extLst>
              <a:ext uri="{FF2B5EF4-FFF2-40B4-BE49-F238E27FC236}">
                <a16:creationId xmlns:a16="http://schemas.microsoft.com/office/drawing/2014/main" id="{23AD04EB-5ABE-E877-8320-324DA6FC623D}"/>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490971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38B4B6-03B6-1370-5995-7BF46696737A}"/>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5F47F15C-19D6-3BB4-63C1-B96C824D2B3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1:21-24</a:t>
            </a:r>
          </a:p>
        </p:txBody>
      </p:sp>
      <p:cxnSp>
        <p:nvCxnSpPr>
          <p:cNvPr id="4" name="Straight Connector 3">
            <a:extLst>
              <a:ext uri="{FF2B5EF4-FFF2-40B4-BE49-F238E27FC236}">
                <a16:creationId xmlns:a16="http://schemas.microsoft.com/office/drawing/2014/main" id="{F8F5041E-0B24-B6F9-5FB6-A9166AD15C0E}"/>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7E57783-F12F-5BEB-B512-58A52D257F3A}"/>
              </a:ext>
            </a:extLst>
          </p:cNvPr>
          <p:cNvSpPr txBox="1"/>
          <p:nvPr/>
        </p:nvSpPr>
        <p:spPr>
          <a:xfrm>
            <a:off x="863600" y="1917700"/>
            <a:ext cx="10464800" cy="2769989"/>
          </a:xfrm>
          <a:prstGeom prst="rect">
            <a:avLst/>
          </a:prstGeom>
          <a:noFill/>
        </p:spPr>
        <p:txBody>
          <a:bodyPr vert="horz" wrap="square" lIns="0" tIns="0" rIns="0" bIns="0" rtlCol="0">
            <a:spAutoFit/>
          </a:bodyPr>
          <a:lstStyle/>
          <a:p>
            <a:r>
              <a:rPr lang="en-US" sz="3000">
                <a:solidFill>
                  <a:srgbClr val="000000"/>
                </a:solidFill>
                <a:latin typeface="Arial" panose="020B0604020202020204" pitchFamily="34" charset="0"/>
              </a:rPr>
              <a:t>21 Afterwards I came into the regions of Syria and Cilicia;
22 And was unknown by face unto the churches of Judaea which were in Christ:
23 But they had heard only, That he which persecuted us in times past now preacheth the faith which once he destroyed.
24 And they glorified God in me.</a:t>
            </a:r>
          </a:p>
        </p:txBody>
      </p:sp>
      <p:sp>
        <p:nvSpPr>
          <p:cNvPr id="6" name="TextBox 5">
            <a:extLst>
              <a:ext uri="{FF2B5EF4-FFF2-40B4-BE49-F238E27FC236}">
                <a16:creationId xmlns:a16="http://schemas.microsoft.com/office/drawing/2014/main" id="{D6E1D7DB-8D87-406B-97A6-DDF108E8A090}"/>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239425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1B9693-FBE2-D11C-77ED-444569F7EDF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B883EAD0-A2F4-7792-74FB-69F2FB0C6B15}"/>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Timothy 1:12-15</a:t>
            </a:r>
          </a:p>
        </p:txBody>
      </p:sp>
      <p:cxnSp>
        <p:nvCxnSpPr>
          <p:cNvPr id="4" name="Straight Connector 3">
            <a:extLst>
              <a:ext uri="{FF2B5EF4-FFF2-40B4-BE49-F238E27FC236}">
                <a16:creationId xmlns:a16="http://schemas.microsoft.com/office/drawing/2014/main" id="{647111E1-FAA9-918C-91F1-90D2A9134F46}"/>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B92F87C-7819-6918-B558-3E0D7990120A}"/>
              </a:ext>
            </a:extLst>
          </p:cNvPr>
          <p:cNvSpPr txBox="1"/>
          <p:nvPr/>
        </p:nvSpPr>
        <p:spPr>
          <a:xfrm>
            <a:off x="863600" y="1917700"/>
            <a:ext cx="10464800" cy="307776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12 And I thank Christ Jesus our Lord, who hath enabled me, for that he counted me faithful, putting me into the ministry;
13 Who was before a blasphemer, and a persecutor, and injurious: but I obtained mercy, because I did it ignorantly in unbelief.
14 And the grace of our Lord was exceeding abundant with faith and love which is in Christ Jesus.
15 This is a faithful saying, and worthy of all acceptation, that Christ Jesus came into the world to save sinners; of whom I am chief.</a:t>
            </a:r>
          </a:p>
        </p:txBody>
      </p:sp>
      <p:sp>
        <p:nvSpPr>
          <p:cNvPr id="6" name="TextBox 5">
            <a:extLst>
              <a:ext uri="{FF2B5EF4-FFF2-40B4-BE49-F238E27FC236}">
                <a16:creationId xmlns:a16="http://schemas.microsoft.com/office/drawing/2014/main" id="{8F72ABB7-5E73-6CE9-E25A-BBA2F16B4D4E}"/>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68790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85225B-6034-EF02-07EB-FFC6E886378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0879F65F-4ECA-DD89-0D34-279691F62C25}"/>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1 Timothy 1:16</a:t>
            </a:r>
          </a:p>
        </p:txBody>
      </p:sp>
      <p:cxnSp>
        <p:nvCxnSpPr>
          <p:cNvPr id="4" name="Straight Connector 3">
            <a:extLst>
              <a:ext uri="{FF2B5EF4-FFF2-40B4-BE49-F238E27FC236}">
                <a16:creationId xmlns:a16="http://schemas.microsoft.com/office/drawing/2014/main" id="{2E981C28-3F39-115C-36B7-205309BB7392}"/>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2745BEC-5D0B-6FB7-848A-49A57326EBA2}"/>
              </a:ext>
            </a:extLst>
          </p:cNvPr>
          <p:cNvSpPr txBox="1"/>
          <p:nvPr/>
        </p:nvSpPr>
        <p:spPr>
          <a:xfrm>
            <a:off x="863600" y="1917700"/>
            <a:ext cx="10464800" cy="3385542"/>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16 Howbeit for this cause I obtained mercy, that in me first Jesus Christ might shew forth all longsuffering, for a pattern to them which should hereafter believe on him to life everlasting.</a:t>
            </a:r>
          </a:p>
        </p:txBody>
      </p:sp>
      <p:sp>
        <p:nvSpPr>
          <p:cNvPr id="6" name="TextBox 5">
            <a:extLst>
              <a:ext uri="{FF2B5EF4-FFF2-40B4-BE49-F238E27FC236}">
                <a16:creationId xmlns:a16="http://schemas.microsoft.com/office/drawing/2014/main" id="{7FF18B42-9E89-2CEE-A9DD-BE36DBA73AE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713055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D6D30B-B87C-27BD-B88C-12F5F7209810}"/>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1503D2BB-601A-5900-027A-184618F6D3F8}"/>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1:15-19</a:t>
            </a:r>
          </a:p>
        </p:txBody>
      </p:sp>
      <p:cxnSp>
        <p:nvCxnSpPr>
          <p:cNvPr id="4" name="Straight Connector 3">
            <a:extLst>
              <a:ext uri="{FF2B5EF4-FFF2-40B4-BE49-F238E27FC236}">
                <a16:creationId xmlns:a16="http://schemas.microsoft.com/office/drawing/2014/main" id="{540F7BE9-15B8-2024-624F-1AF9A8A41D3D}"/>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6E33942-EED3-93C8-DBCC-3B17AC36DC6C}"/>
              </a:ext>
            </a:extLst>
          </p:cNvPr>
          <p:cNvSpPr txBox="1"/>
          <p:nvPr/>
        </p:nvSpPr>
        <p:spPr>
          <a:xfrm>
            <a:off x="863600" y="1917700"/>
            <a:ext cx="10464800" cy="3462486"/>
          </a:xfrm>
          <a:prstGeom prst="rect">
            <a:avLst/>
          </a:prstGeom>
          <a:noFill/>
        </p:spPr>
        <p:txBody>
          <a:bodyPr vert="horz" wrap="square" lIns="0" tIns="0" rIns="0" bIns="0" rtlCol="0">
            <a:spAutoFit/>
          </a:bodyPr>
          <a:lstStyle/>
          <a:p>
            <a:r>
              <a:rPr lang="en-US" sz="2500">
                <a:solidFill>
                  <a:srgbClr val="000000"/>
                </a:solidFill>
                <a:latin typeface="Arial" panose="020B0604020202020204" pitchFamily="34" charset="0"/>
              </a:rPr>
              <a:t>15 But when it pleased God, who separated me from my mother’s womb, and called me by his grace,
16 To reveal his Son in me, that I might preach him among the heathen; immediately I conferred not with flesh and blood:
17 Neither went I up to Jerusalem to them which were apostles before me; but I went into Arabia, and returned again unto Damascus.
18 Then after three years I went up to Jerusalem to see Peter, and abode with him fifteen days.
19 But other of the apostles saw I none, save James the Lord’s brother.</a:t>
            </a:r>
          </a:p>
        </p:txBody>
      </p:sp>
      <p:sp>
        <p:nvSpPr>
          <p:cNvPr id="6" name="TextBox 5">
            <a:extLst>
              <a:ext uri="{FF2B5EF4-FFF2-40B4-BE49-F238E27FC236}">
                <a16:creationId xmlns:a16="http://schemas.microsoft.com/office/drawing/2014/main" id="{B60C3306-3845-8278-1466-3D6BA724A33B}"/>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455009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E6FC93-B5A6-5E72-65E6-C4E7A9A172AC}"/>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793B5CE4-3B83-FDCA-F642-16AF6C43889D}"/>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1:23-24</a:t>
            </a:r>
          </a:p>
        </p:txBody>
      </p:sp>
      <p:cxnSp>
        <p:nvCxnSpPr>
          <p:cNvPr id="4" name="Straight Connector 3">
            <a:extLst>
              <a:ext uri="{FF2B5EF4-FFF2-40B4-BE49-F238E27FC236}">
                <a16:creationId xmlns:a16="http://schemas.microsoft.com/office/drawing/2014/main" id="{7A0F894F-D7A4-AE4A-3485-FD086BF16EFE}"/>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9C792AE-2C15-6CE4-0916-7944568F13EA}"/>
              </a:ext>
            </a:extLst>
          </p:cNvPr>
          <p:cNvSpPr txBox="1"/>
          <p:nvPr/>
        </p:nvSpPr>
        <p:spPr>
          <a:xfrm>
            <a:off x="863600" y="1917700"/>
            <a:ext cx="10464800" cy="3385542"/>
          </a:xfrm>
          <a:prstGeom prst="rect">
            <a:avLst/>
          </a:prstGeom>
          <a:noFill/>
        </p:spPr>
        <p:txBody>
          <a:bodyPr vert="horz" wrap="square" lIns="0" tIns="0" rIns="0" bIns="0" rtlCol="0">
            <a:spAutoFit/>
          </a:bodyPr>
          <a:lstStyle/>
          <a:p>
            <a:r>
              <a:rPr lang="en-US" sz="4400">
                <a:solidFill>
                  <a:srgbClr val="000000"/>
                </a:solidFill>
                <a:latin typeface="Arial" panose="020B0604020202020204" pitchFamily="34" charset="0"/>
              </a:rPr>
              <a:t>23 But they had heard only, That he which persecuted us in times past now preacheth the faith which once he destroyed.
24 And they glorified God in me.</a:t>
            </a:r>
          </a:p>
        </p:txBody>
      </p:sp>
      <p:sp>
        <p:nvSpPr>
          <p:cNvPr id="6" name="TextBox 5">
            <a:extLst>
              <a:ext uri="{FF2B5EF4-FFF2-40B4-BE49-F238E27FC236}">
                <a16:creationId xmlns:a16="http://schemas.microsoft.com/office/drawing/2014/main" id="{D684CB6D-88D0-493E-E9B4-69BDB77240D3}"/>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130469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DE96C7-7155-3249-F6BF-B3850C10F710}"/>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BIBLE READING</a:t>
            </a:r>
          </a:p>
        </p:txBody>
      </p:sp>
      <p:sp>
        <p:nvSpPr>
          <p:cNvPr id="3" name="TextBox 2">
            <a:extLst>
              <a:ext uri="{FF2B5EF4-FFF2-40B4-BE49-F238E27FC236}">
                <a16:creationId xmlns:a16="http://schemas.microsoft.com/office/drawing/2014/main" id="{51DDAC99-A24F-45A4-FF28-441116386E08}"/>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1:20-24</a:t>
            </a:r>
          </a:p>
        </p:txBody>
      </p:sp>
      <p:cxnSp>
        <p:nvCxnSpPr>
          <p:cNvPr id="4" name="Straight Connector 3">
            <a:extLst>
              <a:ext uri="{FF2B5EF4-FFF2-40B4-BE49-F238E27FC236}">
                <a16:creationId xmlns:a16="http://schemas.microsoft.com/office/drawing/2014/main" id="{0531E59F-B722-2871-85E5-982BE9DCF1D2}"/>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9727C58-D643-26D3-0E3C-EF01A59708BE}"/>
              </a:ext>
            </a:extLst>
          </p:cNvPr>
          <p:cNvSpPr txBox="1"/>
          <p:nvPr/>
        </p:nvSpPr>
        <p:spPr>
          <a:xfrm>
            <a:off x="863600" y="1917700"/>
            <a:ext cx="10464800" cy="3447098"/>
          </a:xfrm>
          <a:prstGeom prst="rect">
            <a:avLst/>
          </a:prstGeom>
          <a:noFill/>
        </p:spPr>
        <p:txBody>
          <a:bodyPr vert="horz" wrap="square" lIns="0" tIns="0" rIns="0" bIns="0" rtlCol="0">
            <a:spAutoFit/>
          </a:bodyPr>
          <a:lstStyle/>
          <a:p>
            <a:r>
              <a:rPr lang="en-US" sz="2800">
                <a:solidFill>
                  <a:srgbClr val="000000"/>
                </a:solidFill>
                <a:latin typeface="Arial" panose="020B0604020202020204" pitchFamily="34" charset="0"/>
              </a:rPr>
              <a:t>20 Now the things which I write unto you, behold, before God, I lie not.
21 Afterwards I came into the regions of Syria and Cilicia;
22 And was unknown by face unto the churches of Judaea which were in Christ:
23 But they had heard only, That he which persecuted us in times past now preacheth the faith which once he destroyed.
24 And they glorified God in me.</a:t>
            </a:r>
          </a:p>
        </p:txBody>
      </p:sp>
      <p:sp>
        <p:nvSpPr>
          <p:cNvPr id="6" name="TextBox 5">
            <a:extLst>
              <a:ext uri="{FF2B5EF4-FFF2-40B4-BE49-F238E27FC236}">
                <a16:creationId xmlns:a16="http://schemas.microsoft.com/office/drawing/2014/main" id="{9515C59F-14E9-CF86-AB99-8793CD37B5A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431976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B76034-97EE-C71C-E92E-1C3270486AC4}"/>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254500" y="431800"/>
            <a:ext cx="3683000" cy="927100"/>
          </a:xfrm>
          <a:prstGeom prst="rect">
            <a:avLst/>
          </a:prstGeom>
        </p:spPr>
      </p:pic>
      <p:sp>
        <p:nvSpPr>
          <p:cNvPr id="4" name="TextBox 3">
            <a:extLst>
              <a:ext uri="{FF2B5EF4-FFF2-40B4-BE49-F238E27FC236}">
                <a16:creationId xmlns:a16="http://schemas.microsoft.com/office/drawing/2014/main" id="{335040B1-244C-F31B-98A9-EAA2C84AC30F}"/>
              </a:ext>
            </a:extLst>
          </p:cNvPr>
          <p:cNvSpPr txBox="1"/>
          <p:nvPr/>
        </p:nvSpPr>
        <p:spPr>
          <a:xfrm>
            <a:off x="1778000" y="1587500"/>
            <a:ext cx="8636000" cy="276999"/>
          </a:xfrm>
          <a:prstGeom prst="rect">
            <a:avLst/>
          </a:prstGeom>
          <a:noFill/>
        </p:spPr>
        <p:txBody>
          <a:bodyPr vert="horz" wrap="square" lIns="0" tIns="0" rIns="0" bIns="0" rtlCol="0">
            <a:spAutoFit/>
          </a:bodyPr>
          <a:lstStyle/>
          <a:p>
            <a:pPr algn="ctr"/>
            <a:r>
              <a:rPr lang="en-US" b="1">
                <a:solidFill>
                  <a:srgbClr val="606060"/>
                </a:solidFill>
                <a:latin typeface="Arial" panose="020B0604020202020204" pitchFamily="34" charset="0"/>
              </a:rPr>
              <a:t>EXPOSITORY SERMON</a:t>
            </a:r>
          </a:p>
        </p:txBody>
      </p:sp>
      <p:sp>
        <p:nvSpPr>
          <p:cNvPr id="5" name="TextBox 4">
            <a:extLst>
              <a:ext uri="{FF2B5EF4-FFF2-40B4-BE49-F238E27FC236}">
                <a16:creationId xmlns:a16="http://schemas.microsoft.com/office/drawing/2014/main" id="{CBAC9D83-0F9F-88F4-2491-CC9F6CAB7D1D}"/>
              </a:ext>
            </a:extLst>
          </p:cNvPr>
          <p:cNvSpPr txBox="1"/>
          <p:nvPr/>
        </p:nvSpPr>
        <p:spPr>
          <a:xfrm>
            <a:off x="889000" y="2146300"/>
            <a:ext cx="10414000" cy="584775"/>
          </a:xfrm>
          <a:prstGeom prst="rect">
            <a:avLst/>
          </a:prstGeom>
          <a:noFill/>
        </p:spPr>
        <p:txBody>
          <a:bodyPr vert="horz" wrap="square" lIns="0" tIns="0" rIns="0" bIns="0" rtlCol="0">
            <a:spAutoFit/>
          </a:bodyPr>
          <a:lstStyle/>
          <a:p>
            <a:pPr algn="ctr"/>
            <a:r>
              <a:rPr lang="en-US" sz="3800" b="1">
                <a:solidFill>
                  <a:srgbClr val="000000"/>
                </a:solidFill>
                <a:latin typeface="Arial" panose="020B0604020202020204" pitchFamily="34" charset="0"/>
              </a:rPr>
              <a:t>From Enemy to Evangelist</a:t>
            </a:r>
          </a:p>
        </p:txBody>
      </p:sp>
      <p:sp>
        <p:nvSpPr>
          <p:cNvPr id="6" name="TextBox 5">
            <a:extLst>
              <a:ext uri="{FF2B5EF4-FFF2-40B4-BE49-F238E27FC236}">
                <a16:creationId xmlns:a16="http://schemas.microsoft.com/office/drawing/2014/main" id="{A1D14F5E-2140-10C6-DD56-D25D3D7DC94A}"/>
              </a:ext>
            </a:extLst>
          </p:cNvPr>
          <p:cNvSpPr txBox="1"/>
          <p:nvPr/>
        </p:nvSpPr>
        <p:spPr>
          <a:xfrm>
            <a:off x="2286000" y="3581400"/>
            <a:ext cx="7620000" cy="200055"/>
          </a:xfrm>
          <a:prstGeom prst="rect">
            <a:avLst/>
          </a:prstGeom>
          <a:noFill/>
        </p:spPr>
        <p:txBody>
          <a:bodyPr vert="horz" wrap="square" lIns="0" tIns="0" rIns="0" bIns="0" rtlCol="0">
            <a:spAutoFit/>
          </a:bodyPr>
          <a:lstStyle/>
          <a:p>
            <a:pPr algn="ctr"/>
            <a:r>
              <a:rPr lang="en-US" sz="1300" b="1">
                <a:solidFill>
                  <a:srgbClr val="606060"/>
                </a:solidFill>
                <a:latin typeface="Arial" panose="020B0604020202020204" pitchFamily="34" charset="0"/>
              </a:rPr>
              <a:t>PRIMARY PASSAGE</a:t>
            </a:r>
          </a:p>
        </p:txBody>
      </p:sp>
      <p:sp>
        <p:nvSpPr>
          <p:cNvPr id="7" name="TextBox 6">
            <a:extLst>
              <a:ext uri="{FF2B5EF4-FFF2-40B4-BE49-F238E27FC236}">
                <a16:creationId xmlns:a16="http://schemas.microsoft.com/office/drawing/2014/main" id="{66A2F3D1-66AE-98C9-6C10-A8A062D37BC5}"/>
              </a:ext>
            </a:extLst>
          </p:cNvPr>
          <p:cNvSpPr txBox="1"/>
          <p:nvPr/>
        </p:nvSpPr>
        <p:spPr>
          <a:xfrm>
            <a:off x="1778000" y="3898900"/>
            <a:ext cx="8636000" cy="369332"/>
          </a:xfrm>
          <a:prstGeom prst="rect">
            <a:avLst/>
          </a:prstGeom>
          <a:noFill/>
        </p:spPr>
        <p:txBody>
          <a:bodyPr vert="horz" wrap="square" lIns="0" tIns="0" rIns="0" bIns="0" rtlCol="0">
            <a:spAutoFit/>
          </a:bodyPr>
          <a:lstStyle/>
          <a:p>
            <a:pPr algn="ctr"/>
            <a:r>
              <a:rPr lang="en-US" sz="2400" b="1">
                <a:solidFill>
                  <a:srgbClr val="000000"/>
                </a:solidFill>
                <a:latin typeface="Arial" panose="020B0604020202020204" pitchFamily="34" charset="0"/>
              </a:rPr>
              <a:t>Galatians 1:11-24</a:t>
            </a:r>
          </a:p>
        </p:txBody>
      </p:sp>
      <p:sp>
        <p:nvSpPr>
          <p:cNvPr id="8" name="TextBox 7">
            <a:extLst>
              <a:ext uri="{FF2B5EF4-FFF2-40B4-BE49-F238E27FC236}">
                <a16:creationId xmlns:a16="http://schemas.microsoft.com/office/drawing/2014/main" id="{1E3E09BD-62FA-93A0-C745-5C1F75635A9A}"/>
              </a:ext>
            </a:extLst>
          </p:cNvPr>
          <p:cNvSpPr txBox="1"/>
          <p:nvPr/>
        </p:nvSpPr>
        <p:spPr>
          <a:xfrm>
            <a:off x="1778000" y="4495800"/>
            <a:ext cx="8636000" cy="276999"/>
          </a:xfrm>
          <a:prstGeom prst="rect">
            <a:avLst/>
          </a:prstGeom>
          <a:noFill/>
        </p:spPr>
        <p:txBody>
          <a:bodyPr vert="horz" wrap="square" lIns="0" tIns="0" rIns="0" bIns="0" rtlCol="0">
            <a:spAutoFit/>
          </a:bodyPr>
          <a:lstStyle/>
          <a:p>
            <a:pPr algn="ctr"/>
            <a:r>
              <a:rPr lang="en-US" b="1">
                <a:solidFill>
                  <a:srgbClr val="000000"/>
                </a:solidFill>
                <a:latin typeface="Arial" panose="020B0604020202020204" pitchFamily="34" charset="0"/>
              </a:rPr>
              <a:t>SPEAKER  |  Pastor Joshua Tapp</a:t>
            </a:r>
          </a:p>
        </p:txBody>
      </p:sp>
      <p:cxnSp>
        <p:nvCxnSpPr>
          <p:cNvPr id="9" name="Straight Connector 8">
            <a:extLst>
              <a:ext uri="{FF2B5EF4-FFF2-40B4-BE49-F238E27FC236}">
                <a16:creationId xmlns:a16="http://schemas.microsoft.com/office/drawing/2014/main" id="{87F46426-9B96-5854-2282-D4A9BBC3936B}"/>
              </a:ext>
            </a:extLst>
          </p:cNvPr>
          <p:cNvCxnSpPr/>
          <p:nvPr/>
        </p:nvCxnSpPr>
        <p:spPr>
          <a:xfrm>
            <a:off x="3429000" y="5105400"/>
            <a:ext cx="5334000" cy="0"/>
          </a:xfrm>
          <a:prstGeom prst="line">
            <a:avLst/>
          </a:prstGeom>
          <a:ln w="25400">
            <a:solidFill>
              <a:srgbClr val="B4B4B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9D9110C-0A1A-B9C3-69A3-51FDD3295380}"/>
              </a:ext>
            </a:extLst>
          </p:cNvPr>
          <p:cNvSpPr txBox="1"/>
          <p:nvPr/>
        </p:nvSpPr>
        <p:spPr>
          <a:xfrm>
            <a:off x="1905000" y="5397500"/>
            <a:ext cx="8382000" cy="246221"/>
          </a:xfrm>
          <a:prstGeom prst="rect">
            <a:avLst/>
          </a:prstGeom>
          <a:noFill/>
        </p:spPr>
        <p:txBody>
          <a:bodyPr vert="horz" wrap="square" lIns="0" tIns="0" rIns="0" bIns="0" rtlCol="0">
            <a:spAutoFit/>
          </a:bodyPr>
          <a:lstStyle/>
          <a:p>
            <a:pPr algn="ctr"/>
            <a:r>
              <a:rPr lang="en-US" sz="1600" b="1">
                <a:solidFill>
                  <a:srgbClr val="606060"/>
                </a:solidFill>
                <a:latin typeface="Arial" panose="020B0604020202020204" pitchFamily="34" charset="0"/>
              </a:rPr>
              <a:t>TRUE WORDS BAPTIST CHURCH</a:t>
            </a:r>
          </a:p>
        </p:txBody>
      </p:sp>
      <p:sp>
        <p:nvSpPr>
          <p:cNvPr id="11" name="TextBox 10">
            <a:extLst>
              <a:ext uri="{FF2B5EF4-FFF2-40B4-BE49-F238E27FC236}">
                <a16:creationId xmlns:a16="http://schemas.microsoft.com/office/drawing/2014/main" id="{EEA54B68-F879-7726-5DF9-A4AACB0FEDE9}"/>
              </a:ext>
            </a:extLst>
          </p:cNvPr>
          <p:cNvSpPr txBox="1"/>
          <p:nvPr/>
        </p:nvSpPr>
        <p:spPr>
          <a:xfrm>
            <a:off x="1905000" y="5829300"/>
            <a:ext cx="8382000" cy="215444"/>
          </a:xfrm>
          <a:prstGeom prst="rect">
            <a:avLst/>
          </a:prstGeom>
          <a:noFill/>
        </p:spPr>
        <p:txBody>
          <a:bodyPr vert="horz" wrap="square" lIns="0" tIns="0" rIns="0" bIns="0" rtlCol="0">
            <a:spAutoFit/>
          </a:bodyPr>
          <a:lstStyle/>
          <a:p>
            <a:pPr algn="ctr"/>
            <a:r>
              <a:rPr lang="en-US" sz="1400">
                <a:solidFill>
                  <a:srgbClr val="606060"/>
                </a:solidFill>
                <a:latin typeface="Arial" panose="020B0604020202020204" pitchFamily="34" charset="0"/>
              </a:rPr>
              <a:t>truewordsbaptist.org</a:t>
            </a:r>
          </a:p>
        </p:txBody>
      </p:sp>
    </p:spTree>
    <p:extLst>
      <p:ext uri="{BB962C8B-B14F-4D97-AF65-F5344CB8AC3E}">
        <p14:creationId xmlns:p14="http://schemas.microsoft.com/office/powerpoint/2010/main" val="3044914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40F765-6428-4018-9467-4170A775EF0B}"/>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D5DF4565-651A-A80F-2525-CDBDF0FBC37C}"/>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1:11-12</a:t>
            </a:r>
          </a:p>
        </p:txBody>
      </p:sp>
      <p:cxnSp>
        <p:nvCxnSpPr>
          <p:cNvPr id="4" name="Straight Connector 3">
            <a:extLst>
              <a:ext uri="{FF2B5EF4-FFF2-40B4-BE49-F238E27FC236}">
                <a16:creationId xmlns:a16="http://schemas.microsoft.com/office/drawing/2014/main" id="{F9A1B89B-31E4-0654-041F-E61D255EA84B}"/>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9F0AD1C-039B-9D14-8718-AFC678825129}"/>
              </a:ext>
            </a:extLst>
          </p:cNvPr>
          <p:cNvSpPr txBox="1"/>
          <p:nvPr/>
        </p:nvSpPr>
        <p:spPr>
          <a:xfrm>
            <a:off x="863600" y="1917700"/>
            <a:ext cx="10464800" cy="2339102"/>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11 But I certify you, brethren, that the gospel which was preached of me is not after man.
12 For I neither received it of man, neither was I taught it, but by the revelation of Jesus Christ.</a:t>
            </a:r>
          </a:p>
        </p:txBody>
      </p:sp>
      <p:sp>
        <p:nvSpPr>
          <p:cNvPr id="6" name="TextBox 5">
            <a:extLst>
              <a:ext uri="{FF2B5EF4-FFF2-40B4-BE49-F238E27FC236}">
                <a16:creationId xmlns:a16="http://schemas.microsoft.com/office/drawing/2014/main" id="{055DCCA2-8FD3-315B-919F-C4193769E7E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605553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5C6BED-7CB3-257C-EF0B-58103A0265D1}"/>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40143199-BDD1-FA5B-31E9-141666CE729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1:13-14</a:t>
            </a:r>
          </a:p>
        </p:txBody>
      </p:sp>
      <p:cxnSp>
        <p:nvCxnSpPr>
          <p:cNvPr id="4" name="Straight Connector 3">
            <a:extLst>
              <a:ext uri="{FF2B5EF4-FFF2-40B4-BE49-F238E27FC236}">
                <a16:creationId xmlns:a16="http://schemas.microsoft.com/office/drawing/2014/main" id="{87C5062B-1FCA-9098-F95E-DB31CD8AA455}"/>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8EED729-C73D-2779-977A-FD3A0F107A80}"/>
              </a:ext>
            </a:extLst>
          </p:cNvPr>
          <p:cNvSpPr txBox="1"/>
          <p:nvPr/>
        </p:nvSpPr>
        <p:spPr>
          <a:xfrm>
            <a:off x="863600" y="1917700"/>
            <a:ext cx="10464800" cy="3231654"/>
          </a:xfrm>
          <a:prstGeom prst="rect">
            <a:avLst/>
          </a:prstGeom>
          <a:noFill/>
        </p:spPr>
        <p:txBody>
          <a:bodyPr vert="horz" wrap="square" lIns="0" tIns="0" rIns="0" bIns="0" rtlCol="0">
            <a:spAutoFit/>
          </a:bodyPr>
          <a:lstStyle/>
          <a:p>
            <a:r>
              <a:rPr lang="en-US" sz="3500">
                <a:solidFill>
                  <a:srgbClr val="000000"/>
                </a:solidFill>
                <a:latin typeface="Arial" panose="020B0604020202020204" pitchFamily="34" charset="0"/>
              </a:rPr>
              <a:t>13 For ye have heard of my conversation in time past in the Jews’ religion, how that beyond measure I persecuted the church of God, and wasted it:
14 And profited in the Jews’ religion above many my equals in mine own nation, being more exceedingly zealous of the traditions of my fathers.</a:t>
            </a:r>
          </a:p>
        </p:txBody>
      </p:sp>
      <p:sp>
        <p:nvSpPr>
          <p:cNvPr id="6" name="TextBox 5">
            <a:extLst>
              <a:ext uri="{FF2B5EF4-FFF2-40B4-BE49-F238E27FC236}">
                <a16:creationId xmlns:a16="http://schemas.microsoft.com/office/drawing/2014/main" id="{1080F655-A012-B2BE-B768-A0DE6949FFFD}"/>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52795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8D92C8-4011-4C8B-8DF2-59879D6A3D75}"/>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D2432672-2CEE-CCCC-BFD8-C1A8E80A06C6}"/>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22:3-4</a:t>
            </a:r>
          </a:p>
        </p:txBody>
      </p:sp>
      <p:cxnSp>
        <p:nvCxnSpPr>
          <p:cNvPr id="4" name="Straight Connector 3">
            <a:extLst>
              <a:ext uri="{FF2B5EF4-FFF2-40B4-BE49-F238E27FC236}">
                <a16:creationId xmlns:a16="http://schemas.microsoft.com/office/drawing/2014/main" id="{53BFC0D2-C408-7D09-4EB2-780A40A929E8}"/>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D032B82-95FE-B800-2991-8475468E2934}"/>
              </a:ext>
            </a:extLst>
          </p:cNvPr>
          <p:cNvSpPr txBox="1"/>
          <p:nvPr/>
        </p:nvSpPr>
        <p:spPr>
          <a:xfrm>
            <a:off x="863600" y="1917700"/>
            <a:ext cx="10464800" cy="3447098"/>
          </a:xfrm>
          <a:prstGeom prst="rect">
            <a:avLst/>
          </a:prstGeom>
          <a:noFill/>
        </p:spPr>
        <p:txBody>
          <a:bodyPr vert="horz" wrap="square" lIns="0" tIns="0" rIns="0" bIns="0" rtlCol="0">
            <a:spAutoFit/>
          </a:bodyPr>
          <a:lstStyle/>
          <a:p>
            <a:r>
              <a:rPr lang="en-US" sz="3200">
                <a:solidFill>
                  <a:srgbClr val="000000"/>
                </a:solidFill>
                <a:latin typeface="Arial" panose="020B0604020202020204" pitchFamily="34" charset="0"/>
              </a:rPr>
              <a:t>3 I am verily a man which am a Jew, born in Tarsus, a city in Cilicia, yet brought up in this city at the feet of Gamaliel, and taught according to the perfect manner of the law of the fathers, and was zealous toward God, as ye all are this day.
4 And I persecuted this way unto the death, binding and delivering into prisons both men and women.</a:t>
            </a:r>
          </a:p>
        </p:txBody>
      </p:sp>
      <p:sp>
        <p:nvSpPr>
          <p:cNvPr id="6" name="TextBox 5">
            <a:extLst>
              <a:ext uri="{FF2B5EF4-FFF2-40B4-BE49-F238E27FC236}">
                <a16:creationId xmlns:a16="http://schemas.microsoft.com/office/drawing/2014/main" id="{53218D40-BAE0-4731-E412-0398FD019FD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3725934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29762C-7047-6D04-B057-488BEF82FEAE}"/>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6AD26DCA-31DC-4CA7-1347-910E7BE29A72}"/>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Acts 22:5</a:t>
            </a:r>
          </a:p>
        </p:txBody>
      </p:sp>
      <p:cxnSp>
        <p:nvCxnSpPr>
          <p:cNvPr id="4" name="Straight Connector 3">
            <a:extLst>
              <a:ext uri="{FF2B5EF4-FFF2-40B4-BE49-F238E27FC236}">
                <a16:creationId xmlns:a16="http://schemas.microsoft.com/office/drawing/2014/main" id="{ECB77F88-8149-2A08-3D5C-E438EDF2498B}"/>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6FD7C5D-7EEB-FEDF-B3FD-4C6BB8852D15}"/>
              </a:ext>
            </a:extLst>
          </p:cNvPr>
          <p:cNvSpPr txBox="1"/>
          <p:nvPr/>
        </p:nvSpPr>
        <p:spPr>
          <a:xfrm>
            <a:off x="863600" y="1917700"/>
            <a:ext cx="10464800" cy="2923877"/>
          </a:xfrm>
          <a:prstGeom prst="rect">
            <a:avLst/>
          </a:prstGeom>
          <a:noFill/>
        </p:spPr>
        <p:txBody>
          <a:bodyPr vert="horz" wrap="square" lIns="0" tIns="0" rIns="0" bIns="0" rtlCol="0">
            <a:spAutoFit/>
          </a:bodyPr>
          <a:lstStyle/>
          <a:p>
            <a:r>
              <a:rPr lang="en-US" sz="3800">
                <a:solidFill>
                  <a:srgbClr val="000000"/>
                </a:solidFill>
                <a:latin typeface="Arial" panose="020B0604020202020204" pitchFamily="34" charset="0"/>
              </a:rPr>
              <a:t>5 As also the high priest doth bear me witness, and all the estate of the elders: from whom also I received letters unto the brethren, and went to Damascus, to bring them which were there bound unto Jerusalem, for to be punished.</a:t>
            </a:r>
          </a:p>
        </p:txBody>
      </p:sp>
      <p:sp>
        <p:nvSpPr>
          <p:cNvPr id="6" name="TextBox 5">
            <a:extLst>
              <a:ext uri="{FF2B5EF4-FFF2-40B4-BE49-F238E27FC236}">
                <a16:creationId xmlns:a16="http://schemas.microsoft.com/office/drawing/2014/main" id="{339DBAB9-DD85-23A8-5896-C9016A74A6F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1226824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A884D7-9889-015C-01FD-17EF7B4EB371}"/>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606060"/>
                </a:solidFill>
                <a:latin typeface="Arial" panose="020B0604020202020204" pitchFamily="34" charset="0"/>
              </a:rPr>
              <a:t>SCRIPTURE</a:t>
            </a:r>
          </a:p>
        </p:txBody>
      </p:sp>
      <p:sp>
        <p:nvSpPr>
          <p:cNvPr id="3" name="TextBox 2">
            <a:extLst>
              <a:ext uri="{FF2B5EF4-FFF2-40B4-BE49-F238E27FC236}">
                <a16:creationId xmlns:a16="http://schemas.microsoft.com/office/drawing/2014/main" id="{FD1A28FF-3F67-D309-DAAD-F477B89F6FE9}"/>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000000"/>
                </a:solidFill>
                <a:latin typeface="Arial" panose="020B0604020202020204" pitchFamily="34" charset="0"/>
              </a:rPr>
              <a:t>Galatians 1:13-14</a:t>
            </a:r>
          </a:p>
        </p:txBody>
      </p:sp>
      <p:cxnSp>
        <p:nvCxnSpPr>
          <p:cNvPr id="4" name="Straight Connector 3">
            <a:extLst>
              <a:ext uri="{FF2B5EF4-FFF2-40B4-BE49-F238E27FC236}">
                <a16:creationId xmlns:a16="http://schemas.microsoft.com/office/drawing/2014/main" id="{233972CD-7296-9D00-9AA6-5F791400E4F0}"/>
              </a:ext>
            </a:extLst>
          </p:cNvPr>
          <p:cNvCxnSpPr/>
          <p:nvPr/>
        </p:nvCxnSpPr>
        <p:spPr>
          <a:xfrm>
            <a:off x="736600" y="1600200"/>
            <a:ext cx="10718800" cy="0"/>
          </a:xfrm>
          <a:prstGeom prst="line">
            <a:avLst/>
          </a:prstGeom>
          <a:ln w="25400">
            <a:solidFill>
              <a:srgbClr val="BEBEBE"/>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5363680-1487-3D4E-DB4D-73DB72CD83DC}"/>
              </a:ext>
            </a:extLst>
          </p:cNvPr>
          <p:cNvSpPr txBox="1"/>
          <p:nvPr/>
        </p:nvSpPr>
        <p:spPr>
          <a:xfrm>
            <a:off x="863600" y="1917700"/>
            <a:ext cx="10464800" cy="3231654"/>
          </a:xfrm>
          <a:prstGeom prst="rect">
            <a:avLst/>
          </a:prstGeom>
          <a:noFill/>
        </p:spPr>
        <p:txBody>
          <a:bodyPr vert="horz" wrap="square" lIns="0" tIns="0" rIns="0" bIns="0" rtlCol="0">
            <a:spAutoFit/>
          </a:bodyPr>
          <a:lstStyle/>
          <a:p>
            <a:r>
              <a:rPr lang="en-US" sz="3500">
                <a:solidFill>
                  <a:srgbClr val="000000"/>
                </a:solidFill>
                <a:latin typeface="Arial" panose="020B0604020202020204" pitchFamily="34" charset="0"/>
              </a:rPr>
              <a:t>13 For ye have heard of my conversation in time past in the Jews’ religion, how that beyond measure I persecuted the church of God, and wasted it:
14 And profited in the Jews’ religion above many my equals in mine own nation, being more exceedingly zealous of the traditions of my fathers.</a:t>
            </a:r>
          </a:p>
        </p:txBody>
      </p:sp>
      <p:sp>
        <p:nvSpPr>
          <p:cNvPr id="6" name="TextBox 5">
            <a:extLst>
              <a:ext uri="{FF2B5EF4-FFF2-40B4-BE49-F238E27FC236}">
                <a16:creationId xmlns:a16="http://schemas.microsoft.com/office/drawing/2014/main" id="{F8B7F4F7-1DE8-A4D3-B907-5E49F0819F17}"/>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606060"/>
                </a:solidFill>
                <a:latin typeface="Arial" panose="020B0604020202020204" pitchFamily="34" charset="0"/>
              </a:rPr>
              <a:t>TRUE WORDS BAPTIST CHURCH  |  KING JAMES BIBLE</a:t>
            </a:r>
          </a:p>
        </p:txBody>
      </p:sp>
    </p:spTree>
    <p:extLst>
      <p:ext uri="{BB962C8B-B14F-4D97-AF65-F5344CB8AC3E}">
        <p14:creationId xmlns:p14="http://schemas.microsoft.com/office/powerpoint/2010/main" val="207166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1688</Words>
  <Application>Microsoft Office PowerPoint</Application>
  <PresentationFormat>Custom</PresentationFormat>
  <Paragraphs>83</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1</cp:revision>
  <dcterms:created xsi:type="dcterms:W3CDTF">2026-08-25T01:34:05Z</dcterms:created>
  <dcterms:modified xsi:type="dcterms:W3CDTF">2026-08-25T01:34:05Z</dcterms:modified>
</cp:coreProperties>
</file>