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C1BC9-1E0C-9A64-07D9-56308E0700E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B470F3-DE4E-BE39-2444-60F1B693F5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72E0DC-0E77-0E14-CD98-08CCE6AF6D1D}"/>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5" name="Footer Placeholder 4">
            <a:extLst>
              <a:ext uri="{FF2B5EF4-FFF2-40B4-BE49-F238E27FC236}">
                <a16:creationId xmlns:a16="http://schemas.microsoft.com/office/drawing/2014/main" id="{BE3070EA-33F4-D4E6-D8BE-A239A2272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C8BF14-730D-E8CB-63A6-2D29DEA4081C}"/>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2816487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07F3A7-5878-1C93-EF9D-014D98EF3E8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B42EEBC-BF32-7D91-390B-544B8773E0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75A67-01ED-D13C-C407-322FEFAC4A1D}"/>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5" name="Footer Placeholder 4">
            <a:extLst>
              <a:ext uri="{FF2B5EF4-FFF2-40B4-BE49-F238E27FC236}">
                <a16:creationId xmlns:a16="http://schemas.microsoft.com/office/drawing/2014/main" id="{F9F009F5-D5FD-3F26-AD9E-F2C8939DA2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200314-144A-AEAC-E4A7-61CBE9B379A9}"/>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1190251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9C8041-2D0F-A8F1-7065-E8EF5FFCCD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4E64CB-0996-AB48-6453-C07D19370BE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AF286A-0F48-36FA-14CD-F2EF7CC55041}"/>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5" name="Footer Placeholder 4">
            <a:extLst>
              <a:ext uri="{FF2B5EF4-FFF2-40B4-BE49-F238E27FC236}">
                <a16:creationId xmlns:a16="http://schemas.microsoft.com/office/drawing/2014/main" id="{7040A7B7-DAA9-0BEA-53A2-61C75A0CC0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F17536-0F4A-3B56-6CCB-0441DD480F09}"/>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2351055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9521E-B47F-F323-3736-A1BB198D2B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DB3C08-BC3E-663A-E44C-AFCFBCACB6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D5C26C-61D8-A91C-F117-C8731DDCC2A4}"/>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5" name="Footer Placeholder 4">
            <a:extLst>
              <a:ext uri="{FF2B5EF4-FFF2-40B4-BE49-F238E27FC236}">
                <a16:creationId xmlns:a16="http://schemas.microsoft.com/office/drawing/2014/main" id="{E4C283C8-7EAA-F3CC-A781-F5331B763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42CC3-15D2-4D52-9509-E2C8173A2A20}"/>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2094619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9D8A2-58BD-7ECE-7D56-D26ACED6AB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063976F-BD69-0F1D-FAD1-C54FAD756B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1B9932-8C2D-28C8-CEFF-2358C6BFA5FC}"/>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5" name="Footer Placeholder 4">
            <a:extLst>
              <a:ext uri="{FF2B5EF4-FFF2-40B4-BE49-F238E27FC236}">
                <a16:creationId xmlns:a16="http://schemas.microsoft.com/office/drawing/2014/main" id="{F8A79063-E5F2-18C4-6F4B-4521B8D830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D33990-3F99-11DC-CD0A-D2E6E3841B87}"/>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78925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CB75F-D4BB-02DC-1349-7808BC7FD0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DC1D760-628D-7C5F-81BB-75A89D266D0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8C0870-C490-59F2-E4A1-BED00B1073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74CFF7-D9F5-C241-4C18-8DA7672C3890}"/>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6" name="Footer Placeholder 5">
            <a:extLst>
              <a:ext uri="{FF2B5EF4-FFF2-40B4-BE49-F238E27FC236}">
                <a16:creationId xmlns:a16="http://schemas.microsoft.com/office/drawing/2014/main" id="{BE9CECFC-A65E-0303-BE82-6DEA703678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08930F-2F06-1B71-2C4E-4CF0BC2D1723}"/>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4068044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2A367-6E62-D9EE-AD8B-FE74CB8B2C4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962F27-1F3F-59C3-77F3-C05FC16341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4D3246-BFC2-E4B6-0179-3E14D963FD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A035FA0-156B-70B8-EDAF-A9618BEF20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976D78-B67C-8193-2D6F-6C21685F534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78C9FB-2779-7EF4-EAB1-F059B8BA60CA}"/>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8" name="Footer Placeholder 7">
            <a:extLst>
              <a:ext uri="{FF2B5EF4-FFF2-40B4-BE49-F238E27FC236}">
                <a16:creationId xmlns:a16="http://schemas.microsoft.com/office/drawing/2014/main" id="{7C90E2B3-FE6B-B352-7DE6-04AAAC1F8B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E95FC05-FAAE-FC15-4562-D787B7BBD97D}"/>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3899010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041E8-1C8B-09CD-41FE-08FB5163F9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CDF6ED-5688-7A35-21CB-6F2A49EB9977}"/>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4" name="Footer Placeholder 3">
            <a:extLst>
              <a:ext uri="{FF2B5EF4-FFF2-40B4-BE49-F238E27FC236}">
                <a16:creationId xmlns:a16="http://schemas.microsoft.com/office/drawing/2014/main" id="{CAF79E1B-31E6-419D-CEF4-F6F688EDA3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2B9BC8-8AD6-B88F-B1DF-325B935C3CFD}"/>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2115065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A38589-0E24-9443-68E6-CCE9057D357F}"/>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3" name="Footer Placeholder 2">
            <a:extLst>
              <a:ext uri="{FF2B5EF4-FFF2-40B4-BE49-F238E27FC236}">
                <a16:creationId xmlns:a16="http://schemas.microsoft.com/office/drawing/2014/main" id="{8B82431F-7D1C-0206-0531-8D038DE259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6880F3-EBF1-4A38-18CA-577E32492571}"/>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2850521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07478D-9295-FFBE-9573-0977987DA2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7CEA66-0FD0-E526-839E-8199AE9481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878E56-02D4-E7F5-E7D8-BAE6980382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ADC3411-932D-B3D5-44C7-FFE65C8EEB1B}"/>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6" name="Footer Placeholder 5">
            <a:extLst>
              <a:ext uri="{FF2B5EF4-FFF2-40B4-BE49-F238E27FC236}">
                <a16:creationId xmlns:a16="http://schemas.microsoft.com/office/drawing/2014/main" id="{F66E0655-F9F0-61D6-CC41-9D03CEF760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D58DC6-FF7A-8D5A-D76E-CA789EDF711C}"/>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3435201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4C023-D330-E2CA-FF51-BAD262B552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FDB9108-43BF-4036-9D3B-3656AA7938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88FE5F-72ED-E96D-1F6D-6DD7CE47C4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E573BA-46F9-C8A1-879B-D8E0DAF6F93E}"/>
              </a:ext>
            </a:extLst>
          </p:cNvPr>
          <p:cNvSpPr>
            <a:spLocks noGrp="1"/>
          </p:cNvSpPr>
          <p:nvPr>
            <p:ph type="dt" sz="half" idx="10"/>
          </p:nvPr>
        </p:nvSpPr>
        <p:spPr/>
        <p:txBody>
          <a:bodyPr/>
          <a:lstStyle/>
          <a:p>
            <a:fld id="{028FD998-9E8F-49FA-BE83-6FC3B021D5ED}" type="datetimeFigureOut">
              <a:rPr lang="en-US" smtClean="0"/>
              <a:t>8/21/2026</a:t>
            </a:fld>
            <a:endParaRPr lang="en-US"/>
          </a:p>
        </p:txBody>
      </p:sp>
      <p:sp>
        <p:nvSpPr>
          <p:cNvPr id="6" name="Footer Placeholder 5">
            <a:extLst>
              <a:ext uri="{FF2B5EF4-FFF2-40B4-BE49-F238E27FC236}">
                <a16:creationId xmlns:a16="http://schemas.microsoft.com/office/drawing/2014/main" id="{26AE6E14-81EB-78DF-5A89-E62A463641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8E8282-4FCA-F211-7328-1D023D37794F}"/>
              </a:ext>
            </a:extLst>
          </p:cNvPr>
          <p:cNvSpPr>
            <a:spLocks noGrp="1"/>
          </p:cNvSpPr>
          <p:nvPr>
            <p:ph type="sldNum" sz="quarter" idx="12"/>
          </p:nvPr>
        </p:nvSpPr>
        <p:spPr/>
        <p:txBody>
          <a:bodyPr/>
          <a:lstStyle/>
          <a:p>
            <a:fld id="{C26AEDE6-B97C-4652-B96D-05EECBC5F500}" type="slidenum">
              <a:rPr lang="en-US" smtClean="0"/>
              <a:t>‹#›</a:t>
            </a:fld>
            <a:endParaRPr lang="en-US"/>
          </a:p>
        </p:txBody>
      </p:sp>
    </p:spTree>
    <p:extLst>
      <p:ext uri="{BB962C8B-B14F-4D97-AF65-F5344CB8AC3E}">
        <p14:creationId xmlns:p14="http://schemas.microsoft.com/office/powerpoint/2010/main" val="316591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CD0717-2BC2-02AF-3192-1872F0E10F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B7E8888-40B9-2F6A-45C8-2754768CF3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8B7AD5-3C2C-F9A5-0DD2-9826157BD6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8FD998-9E8F-49FA-BE83-6FC3B021D5ED}" type="datetimeFigureOut">
              <a:rPr lang="en-US" smtClean="0"/>
              <a:t>8/21/2026</a:t>
            </a:fld>
            <a:endParaRPr lang="en-US"/>
          </a:p>
        </p:txBody>
      </p:sp>
      <p:sp>
        <p:nvSpPr>
          <p:cNvPr id="5" name="Footer Placeholder 4">
            <a:extLst>
              <a:ext uri="{FF2B5EF4-FFF2-40B4-BE49-F238E27FC236}">
                <a16:creationId xmlns:a16="http://schemas.microsoft.com/office/drawing/2014/main" id="{E4CD5C9A-0C5A-D9AE-AE0E-1601B0075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6AEFC40-4C5B-B730-2D07-F329E58AED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6AEDE6-B97C-4652-B96D-05EECBC5F500}" type="slidenum">
              <a:rPr lang="en-US" smtClean="0"/>
              <a:t>‹#›</a:t>
            </a:fld>
            <a:endParaRPr lang="en-US"/>
          </a:p>
        </p:txBody>
      </p:sp>
    </p:spTree>
    <p:extLst>
      <p:ext uri="{BB962C8B-B14F-4D97-AF65-F5344CB8AC3E}">
        <p14:creationId xmlns:p14="http://schemas.microsoft.com/office/powerpoint/2010/main" val="3506508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D07BEB-63C8-8542-5634-A6FDC1474FFE}"/>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BIBLE READING</a:t>
            </a:r>
          </a:p>
        </p:txBody>
      </p:sp>
      <p:sp>
        <p:nvSpPr>
          <p:cNvPr id="3" name="TextBox 2">
            <a:extLst>
              <a:ext uri="{FF2B5EF4-FFF2-40B4-BE49-F238E27FC236}">
                <a16:creationId xmlns:a16="http://schemas.microsoft.com/office/drawing/2014/main" id="{244FFCE0-89B5-F1A1-E7FD-1B5E8C14BEA1}"/>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1:18-20</a:t>
            </a:r>
          </a:p>
        </p:txBody>
      </p:sp>
      <p:cxnSp>
        <p:nvCxnSpPr>
          <p:cNvPr id="4" name="Straight Connector 3">
            <a:extLst>
              <a:ext uri="{FF2B5EF4-FFF2-40B4-BE49-F238E27FC236}">
                <a16:creationId xmlns:a16="http://schemas.microsoft.com/office/drawing/2014/main" id="{014E14E1-3D6C-A5D3-2FC4-F46416CB8EA5}"/>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1E4B7EE-26EF-CD1A-93D2-EE87496F42C6}"/>
              </a:ext>
            </a:extLst>
          </p:cNvPr>
          <p:cNvSpPr txBox="1"/>
          <p:nvPr/>
        </p:nvSpPr>
        <p:spPr>
          <a:xfrm>
            <a:off x="863600" y="1917700"/>
            <a:ext cx="10464800" cy="3016210"/>
          </a:xfrm>
          <a:prstGeom prst="rect">
            <a:avLst/>
          </a:prstGeom>
          <a:noFill/>
        </p:spPr>
        <p:txBody>
          <a:bodyPr vert="horz" wrap="square" lIns="0" tIns="0" rIns="0" bIns="0" rtlCol="0">
            <a:spAutoFit/>
          </a:bodyPr>
          <a:lstStyle/>
          <a:p>
            <a:r>
              <a:rPr lang="en-US" sz="2800">
                <a:solidFill>
                  <a:srgbClr val="FFFFFF"/>
                </a:solidFill>
                <a:latin typeface="Arial" panose="020B0604020202020204" pitchFamily="34" charset="0"/>
              </a:rPr>
              <a:t>18 For the preaching of the cross is to them that perish foolishness; but unto us which are saved it is the power of God.
19 For it is written, I will destroy the wisdom of the wise, and will bring to nothing the understanding of the prudent.
20 Where is the wise? where is the scribe? where is the disputer of this world? hath not God made foolish the wisdom of this world?</a:t>
            </a:r>
          </a:p>
        </p:txBody>
      </p:sp>
      <p:sp>
        <p:nvSpPr>
          <p:cNvPr id="6" name="TextBox 5">
            <a:extLst>
              <a:ext uri="{FF2B5EF4-FFF2-40B4-BE49-F238E27FC236}">
                <a16:creationId xmlns:a16="http://schemas.microsoft.com/office/drawing/2014/main" id="{E9567D30-4298-699F-B11C-002CCCE18ED4}"/>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1BBD0305-165D-4A05-C375-B4E989EBD610}"/>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2261212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55166B-6D01-2C21-C39F-62907E54E46D}"/>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2C0FD5E1-9C8C-7717-AF11-63E8ED0E360A}"/>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1:22</a:t>
            </a:r>
          </a:p>
        </p:txBody>
      </p:sp>
      <p:cxnSp>
        <p:nvCxnSpPr>
          <p:cNvPr id="4" name="Straight Connector 3">
            <a:extLst>
              <a:ext uri="{FF2B5EF4-FFF2-40B4-BE49-F238E27FC236}">
                <a16:creationId xmlns:a16="http://schemas.microsoft.com/office/drawing/2014/main" id="{8982D6E7-105E-8EE4-1F4F-4F0FB51F79A8}"/>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393E2BC-CF11-DEF9-70A2-6C82BD383A69}"/>
              </a:ext>
            </a:extLst>
          </p:cNvPr>
          <p:cNvSpPr txBox="1"/>
          <p:nvPr/>
        </p:nvSpPr>
        <p:spPr>
          <a:xfrm>
            <a:off x="863600" y="1917700"/>
            <a:ext cx="10464800" cy="1354217"/>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22 For the Jews require a sign, and the Greeks seek after wisdom:</a:t>
            </a:r>
          </a:p>
        </p:txBody>
      </p:sp>
      <p:sp>
        <p:nvSpPr>
          <p:cNvPr id="6" name="TextBox 5">
            <a:extLst>
              <a:ext uri="{FF2B5EF4-FFF2-40B4-BE49-F238E27FC236}">
                <a16:creationId xmlns:a16="http://schemas.microsoft.com/office/drawing/2014/main" id="{27E6BC0C-77D1-FC0E-F6A0-E806F3D397E7}"/>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E1A116D4-BB1F-8ABC-E90C-7640EA522D95}"/>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246581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DBAAA7-9E3A-EE00-7377-5DC0AE5C18AE}"/>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CE9570F3-7558-F4A1-BC44-8512676FC82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1:23</a:t>
            </a:r>
          </a:p>
        </p:txBody>
      </p:sp>
      <p:cxnSp>
        <p:nvCxnSpPr>
          <p:cNvPr id="4" name="Straight Connector 3">
            <a:extLst>
              <a:ext uri="{FF2B5EF4-FFF2-40B4-BE49-F238E27FC236}">
                <a16:creationId xmlns:a16="http://schemas.microsoft.com/office/drawing/2014/main" id="{5D7CC925-7F6E-AD26-01A9-DDD7D3D1597C}"/>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CF28612-2AE3-AE31-D3F2-3D9D90D724D5}"/>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23 But we preach Christ crucified, unto the Jews a stumblingblock, and unto the Greeks foolishness;</a:t>
            </a:r>
          </a:p>
        </p:txBody>
      </p:sp>
      <p:sp>
        <p:nvSpPr>
          <p:cNvPr id="6" name="TextBox 5">
            <a:extLst>
              <a:ext uri="{FF2B5EF4-FFF2-40B4-BE49-F238E27FC236}">
                <a16:creationId xmlns:a16="http://schemas.microsoft.com/office/drawing/2014/main" id="{23F1880E-750F-104B-B78A-5A7029FDDD1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C64C695A-6582-6DB3-F01F-C18127E0FA3C}"/>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2108710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500321-CBAC-B358-2447-A24983A8858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A29250C1-1B76-FD9A-766F-8F279F4B90DF}"/>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1:24</a:t>
            </a:r>
          </a:p>
        </p:txBody>
      </p:sp>
      <p:cxnSp>
        <p:nvCxnSpPr>
          <p:cNvPr id="4" name="Straight Connector 3">
            <a:extLst>
              <a:ext uri="{FF2B5EF4-FFF2-40B4-BE49-F238E27FC236}">
                <a16:creationId xmlns:a16="http://schemas.microsoft.com/office/drawing/2014/main" id="{A71E0BCC-C057-075E-7591-4DF74AF6524A}"/>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971171E-2CE0-8E6B-F29F-F020DCEF0AE6}"/>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24 But unto them which are called, both Jews and Greeks, Christ the power of God, and the wisdom of God.</a:t>
            </a:r>
          </a:p>
        </p:txBody>
      </p:sp>
      <p:sp>
        <p:nvSpPr>
          <p:cNvPr id="6" name="TextBox 5">
            <a:extLst>
              <a:ext uri="{FF2B5EF4-FFF2-40B4-BE49-F238E27FC236}">
                <a16:creationId xmlns:a16="http://schemas.microsoft.com/office/drawing/2014/main" id="{2469C6AA-D389-47A1-D7A3-B3A8D0D3D59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D566436A-DEE3-0AB5-F701-A140B099DD14}"/>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111575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C6B96ED-609B-C864-76FE-DB10BD561B8F}"/>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BD2C6849-C5E5-F636-60E3-D2BB7D671C43}"/>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1:25</a:t>
            </a:r>
          </a:p>
        </p:txBody>
      </p:sp>
      <p:cxnSp>
        <p:nvCxnSpPr>
          <p:cNvPr id="4" name="Straight Connector 3">
            <a:extLst>
              <a:ext uri="{FF2B5EF4-FFF2-40B4-BE49-F238E27FC236}">
                <a16:creationId xmlns:a16="http://schemas.microsoft.com/office/drawing/2014/main" id="{BA4D2052-BB9B-4845-0D48-E399EAE6794B}"/>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AF7426C-2AF7-4902-720F-F1B7BA6F1075}"/>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25 Because the foolishness of God is wiser than men; and the weakness of God is stronger than men.</a:t>
            </a:r>
          </a:p>
        </p:txBody>
      </p:sp>
      <p:sp>
        <p:nvSpPr>
          <p:cNvPr id="6" name="TextBox 5">
            <a:extLst>
              <a:ext uri="{FF2B5EF4-FFF2-40B4-BE49-F238E27FC236}">
                <a16:creationId xmlns:a16="http://schemas.microsoft.com/office/drawing/2014/main" id="{80D2CBE8-25A0-1F81-ABF6-FD2D48C1D632}"/>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FACD8382-1509-8CAE-9E6A-90E96472DCA6}"/>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3799058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E16FE1-5B2B-B8AA-F772-6AA8167D4AE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BIBLE READING</a:t>
            </a:r>
          </a:p>
        </p:txBody>
      </p:sp>
      <p:sp>
        <p:nvSpPr>
          <p:cNvPr id="3" name="TextBox 2">
            <a:extLst>
              <a:ext uri="{FF2B5EF4-FFF2-40B4-BE49-F238E27FC236}">
                <a16:creationId xmlns:a16="http://schemas.microsoft.com/office/drawing/2014/main" id="{9540FA56-349A-E7E0-87E5-C8BA0B789BF1}"/>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1:21-25</a:t>
            </a:r>
          </a:p>
        </p:txBody>
      </p:sp>
      <p:cxnSp>
        <p:nvCxnSpPr>
          <p:cNvPr id="4" name="Straight Connector 3">
            <a:extLst>
              <a:ext uri="{FF2B5EF4-FFF2-40B4-BE49-F238E27FC236}">
                <a16:creationId xmlns:a16="http://schemas.microsoft.com/office/drawing/2014/main" id="{257023B6-CAD4-D5A5-8668-A9DCF09DFE57}"/>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9E4BD0F-493D-3B73-6BAB-CDF4B6C8730A}"/>
              </a:ext>
            </a:extLst>
          </p:cNvPr>
          <p:cNvSpPr txBox="1"/>
          <p:nvPr/>
        </p:nvSpPr>
        <p:spPr>
          <a:xfrm>
            <a:off x="863600" y="1917700"/>
            <a:ext cx="10464800" cy="3323987"/>
          </a:xfrm>
          <a:prstGeom prst="rect">
            <a:avLst/>
          </a:prstGeom>
          <a:noFill/>
        </p:spPr>
        <p:txBody>
          <a:bodyPr vert="horz" wrap="square" lIns="0" tIns="0" rIns="0" bIns="0" rtlCol="0">
            <a:spAutoFit/>
          </a:bodyPr>
          <a:lstStyle/>
          <a:p>
            <a:r>
              <a:rPr lang="en-US" sz="2400">
                <a:solidFill>
                  <a:srgbClr val="FFFFFF"/>
                </a:solidFill>
                <a:latin typeface="Arial" panose="020B0604020202020204" pitchFamily="34" charset="0"/>
              </a:rPr>
              <a:t>21 For after that in the wisdom of God the world by wisdom knew not God, it pleased God by the foolishness of preaching to save them that believe.
22 For the Jews require a sign, and the Greeks seek after wisdom:
23 But we preach Christ crucified, unto the Jews a stumblingblock, and unto the Greeks foolishness;
24 But unto them which are called, both Jews and Greeks, Christ the power of God, and the wisdom of God.
25 Because the foolishness of God is wiser than men; and the weakness of God is stronger than men.</a:t>
            </a:r>
          </a:p>
        </p:txBody>
      </p:sp>
      <p:sp>
        <p:nvSpPr>
          <p:cNvPr id="6" name="TextBox 5">
            <a:extLst>
              <a:ext uri="{FF2B5EF4-FFF2-40B4-BE49-F238E27FC236}">
                <a16:creationId xmlns:a16="http://schemas.microsoft.com/office/drawing/2014/main" id="{8C7746E3-A245-2B24-EE11-77566473733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6BED2CDA-570B-12E1-8C49-6929623DC16E}"/>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816020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8AB85B-7079-4FCE-DFC3-810037765977}"/>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254500" y="431800"/>
            <a:ext cx="3683000" cy="927100"/>
          </a:xfrm>
          <a:prstGeom prst="rect">
            <a:avLst/>
          </a:prstGeom>
        </p:spPr>
      </p:pic>
      <p:sp>
        <p:nvSpPr>
          <p:cNvPr id="4" name="TextBox 3">
            <a:extLst>
              <a:ext uri="{FF2B5EF4-FFF2-40B4-BE49-F238E27FC236}">
                <a16:creationId xmlns:a16="http://schemas.microsoft.com/office/drawing/2014/main" id="{FEEC8106-1DF5-F31A-29F1-28601F295D22}"/>
              </a:ext>
            </a:extLst>
          </p:cNvPr>
          <p:cNvSpPr txBox="1"/>
          <p:nvPr/>
        </p:nvSpPr>
        <p:spPr>
          <a:xfrm>
            <a:off x="1778000" y="1587500"/>
            <a:ext cx="8636000" cy="276999"/>
          </a:xfrm>
          <a:prstGeom prst="rect">
            <a:avLst/>
          </a:prstGeom>
          <a:noFill/>
        </p:spPr>
        <p:txBody>
          <a:bodyPr vert="horz" wrap="square" lIns="0" tIns="0" rIns="0" bIns="0" rtlCol="0">
            <a:spAutoFit/>
          </a:bodyPr>
          <a:lstStyle/>
          <a:p>
            <a:pPr algn="ctr"/>
            <a:r>
              <a:rPr lang="en-US" b="1">
                <a:solidFill>
                  <a:srgbClr val="585E67"/>
                </a:solidFill>
                <a:latin typeface="Arial" panose="020B0604020202020204" pitchFamily="34" charset="0"/>
              </a:rPr>
              <a:t>EXPOSITORY SERMON</a:t>
            </a:r>
          </a:p>
        </p:txBody>
      </p:sp>
      <p:sp>
        <p:nvSpPr>
          <p:cNvPr id="5" name="TextBox 4">
            <a:extLst>
              <a:ext uri="{FF2B5EF4-FFF2-40B4-BE49-F238E27FC236}">
                <a16:creationId xmlns:a16="http://schemas.microsoft.com/office/drawing/2014/main" id="{F90AD789-9666-1D0D-86F0-152CC7EA89AE}"/>
              </a:ext>
            </a:extLst>
          </p:cNvPr>
          <p:cNvSpPr txBox="1"/>
          <p:nvPr/>
        </p:nvSpPr>
        <p:spPr>
          <a:xfrm>
            <a:off x="889000" y="2146300"/>
            <a:ext cx="10414000" cy="584775"/>
          </a:xfrm>
          <a:prstGeom prst="rect">
            <a:avLst/>
          </a:prstGeom>
          <a:noFill/>
        </p:spPr>
        <p:txBody>
          <a:bodyPr vert="horz" wrap="square" lIns="0" tIns="0" rIns="0" bIns="0" rtlCol="0">
            <a:spAutoFit/>
          </a:bodyPr>
          <a:lstStyle/>
          <a:p>
            <a:pPr algn="ctr"/>
            <a:r>
              <a:rPr lang="en-US" sz="3800" b="1">
                <a:solidFill>
                  <a:srgbClr val="142440"/>
                </a:solidFill>
                <a:latin typeface="Arial" panose="020B0604020202020204" pitchFamily="34" charset="0"/>
              </a:rPr>
              <a:t>The World's Greatest Foolishness</a:t>
            </a:r>
          </a:p>
        </p:txBody>
      </p:sp>
      <p:sp>
        <p:nvSpPr>
          <p:cNvPr id="6" name="TextBox 5">
            <a:extLst>
              <a:ext uri="{FF2B5EF4-FFF2-40B4-BE49-F238E27FC236}">
                <a16:creationId xmlns:a16="http://schemas.microsoft.com/office/drawing/2014/main" id="{E8C9E8A9-B196-5247-47F4-8C6E6FA81633}"/>
              </a:ext>
            </a:extLst>
          </p:cNvPr>
          <p:cNvSpPr txBox="1"/>
          <p:nvPr/>
        </p:nvSpPr>
        <p:spPr>
          <a:xfrm>
            <a:off x="2286000" y="3581400"/>
            <a:ext cx="7620000" cy="200055"/>
          </a:xfrm>
          <a:prstGeom prst="rect">
            <a:avLst/>
          </a:prstGeom>
          <a:noFill/>
        </p:spPr>
        <p:txBody>
          <a:bodyPr vert="horz" wrap="square" lIns="0" tIns="0" rIns="0" bIns="0" rtlCol="0">
            <a:spAutoFit/>
          </a:bodyPr>
          <a:lstStyle/>
          <a:p>
            <a:pPr algn="ctr"/>
            <a:r>
              <a:rPr lang="en-US" sz="1300" b="1">
                <a:solidFill>
                  <a:srgbClr val="585E67"/>
                </a:solidFill>
                <a:latin typeface="Arial" panose="020B0604020202020204" pitchFamily="34" charset="0"/>
              </a:rPr>
              <a:t>PRIMARY PASSAGE</a:t>
            </a:r>
          </a:p>
        </p:txBody>
      </p:sp>
      <p:sp>
        <p:nvSpPr>
          <p:cNvPr id="7" name="TextBox 6">
            <a:extLst>
              <a:ext uri="{FF2B5EF4-FFF2-40B4-BE49-F238E27FC236}">
                <a16:creationId xmlns:a16="http://schemas.microsoft.com/office/drawing/2014/main" id="{40599026-1B59-B5E9-B54A-13EC41E6EBD8}"/>
              </a:ext>
            </a:extLst>
          </p:cNvPr>
          <p:cNvSpPr txBox="1"/>
          <p:nvPr/>
        </p:nvSpPr>
        <p:spPr>
          <a:xfrm>
            <a:off x="1778000" y="3898900"/>
            <a:ext cx="8636000" cy="369332"/>
          </a:xfrm>
          <a:prstGeom prst="rect">
            <a:avLst/>
          </a:prstGeom>
          <a:noFill/>
        </p:spPr>
        <p:txBody>
          <a:bodyPr vert="horz" wrap="square" lIns="0" tIns="0" rIns="0" bIns="0" rtlCol="0">
            <a:spAutoFit/>
          </a:bodyPr>
          <a:lstStyle/>
          <a:p>
            <a:pPr algn="ctr"/>
            <a:r>
              <a:rPr lang="en-US" sz="2400" b="1">
                <a:solidFill>
                  <a:srgbClr val="C29731"/>
                </a:solidFill>
                <a:latin typeface="Arial" panose="020B0604020202020204" pitchFamily="34" charset="0"/>
              </a:rPr>
              <a:t>1 Corinthians 1:18–25</a:t>
            </a:r>
          </a:p>
        </p:txBody>
      </p:sp>
      <p:sp>
        <p:nvSpPr>
          <p:cNvPr id="8" name="TextBox 7">
            <a:extLst>
              <a:ext uri="{FF2B5EF4-FFF2-40B4-BE49-F238E27FC236}">
                <a16:creationId xmlns:a16="http://schemas.microsoft.com/office/drawing/2014/main" id="{40742689-8083-383F-DF6F-B34EC07C8EB0}"/>
              </a:ext>
            </a:extLst>
          </p:cNvPr>
          <p:cNvSpPr txBox="1"/>
          <p:nvPr/>
        </p:nvSpPr>
        <p:spPr>
          <a:xfrm>
            <a:off x="1778000" y="4495800"/>
            <a:ext cx="8636000" cy="276999"/>
          </a:xfrm>
          <a:prstGeom prst="rect">
            <a:avLst/>
          </a:prstGeom>
          <a:noFill/>
        </p:spPr>
        <p:txBody>
          <a:bodyPr vert="horz" wrap="square" lIns="0" tIns="0" rIns="0" bIns="0" rtlCol="0">
            <a:spAutoFit/>
          </a:bodyPr>
          <a:lstStyle/>
          <a:p>
            <a:pPr algn="ctr"/>
            <a:r>
              <a:rPr lang="en-US" b="1">
                <a:solidFill>
                  <a:srgbClr val="142440"/>
                </a:solidFill>
                <a:latin typeface="Arial" panose="020B0604020202020204" pitchFamily="34" charset="0"/>
              </a:rPr>
              <a:t>SPEAKER  |  Pastor Joshua Tapp</a:t>
            </a:r>
          </a:p>
        </p:txBody>
      </p:sp>
      <p:cxnSp>
        <p:nvCxnSpPr>
          <p:cNvPr id="9" name="Straight Connector 8">
            <a:extLst>
              <a:ext uri="{FF2B5EF4-FFF2-40B4-BE49-F238E27FC236}">
                <a16:creationId xmlns:a16="http://schemas.microsoft.com/office/drawing/2014/main" id="{0E8B9C83-9670-B239-84F9-E3714CB14006}"/>
              </a:ext>
            </a:extLst>
          </p:cNvPr>
          <p:cNvCxnSpPr/>
          <p:nvPr/>
        </p:nvCxnSpPr>
        <p:spPr>
          <a:xfrm>
            <a:off x="3429000" y="5105400"/>
            <a:ext cx="5334000" cy="0"/>
          </a:xfrm>
          <a:prstGeom prst="line">
            <a:avLst/>
          </a:prstGeom>
          <a:ln w="25400">
            <a:solidFill>
              <a:srgbClr val="C2973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9D66681-AFE8-DE2C-E5AE-2E7F937DF745}"/>
              </a:ext>
            </a:extLst>
          </p:cNvPr>
          <p:cNvSpPr txBox="1"/>
          <p:nvPr/>
        </p:nvSpPr>
        <p:spPr>
          <a:xfrm>
            <a:off x="1905000" y="5397500"/>
            <a:ext cx="8382000" cy="246221"/>
          </a:xfrm>
          <a:prstGeom prst="rect">
            <a:avLst/>
          </a:prstGeom>
          <a:noFill/>
        </p:spPr>
        <p:txBody>
          <a:bodyPr vert="horz" wrap="square" lIns="0" tIns="0" rIns="0" bIns="0" rtlCol="0">
            <a:spAutoFit/>
          </a:bodyPr>
          <a:lstStyle/>
          <a:p>
            <a:pPr algn="ctr"/>
            <a:r>
              <a:rPr lang="en-US" sz="1600" b="1">
                <a:solidFill>
                  <a:srgbClr val="585E67"/>
                </a:solidFill>
                <a:latin typeface="Arial" panose="020B0604020202020204" pitchFamily="34" charset="0"/>
              </a:rPr>
              <a:t>TRUE WORDS BAPTIST CHURCH</a:t>
            </a:r>
          </a:p>
        </p:txBody>
      </p:sp>
      <p:sp>
        <p:nvSpPr>
          <p:cNvPr id="11" name="TextBox 10">
            <a:extLst>
              <a:ext uri="{FF2B5EF4-FFF2-40B4-BE49-F238E27FC236}">
                <a16:creationId xmlns:a16="http://schemas.microsoft.com/office/drawing/2014/main" id="{8A374D22-3C5E-4F91-3C76-C686774E804A}"/>
              </a:ext>
            </a:extLst>
          </p:cNvPr>
          <p:cNvSpPr txBox="1"/>
          <p:nvPr/>
        </p:nvSpPr>
        <p:spPr>
          <a:xfrm>
            <a:off x="1905000" y="5829300"/>
            <a:ext cx="8382000" cy="215444"/>
          </a:xfrm>
          <a:prstGeom prst="rect">
            <a:avLst/>
          </a:prstGeom>
          <a:noFill/>
        </p:spPr>
        <p:txBody>
          <a:bodyPr vert="horz" wrap="square" lIns="0" tIns="0" rIns="0" bIns="0" rtlCol="0">
            <a:spAutoFit/>
          </a:bodyPr>
          <a:lstStyle/>
          <a:p>
            <a:pPr algn="ctr"/>
            <a:r>
              <a:rPr lang="en-US" sz="1400">
                <a:solidFill>
                  <a:srgbClr val="585E67"/>
                </a:solidFill>
                <a:latin typeface="Arial" panose="020B0604020202020204" pitchFamily="34" charset="0"/>
              </a:rPr>
              <a:t>truewordsbaptist.org</a:t>
            </a:r>
          </a:p>
        </p:txBody>
      </p:sp>
    </p:spTree>
    <p:extLst>
      <p:ext uri="{BB962C8B-B14F-4D97-AF65-F5344CB8AC3E}">
        <p14:creationId xmlns:p14="http://schemas.microsoft.com/office/powerpoint/2010/main" val="4118895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F1435A-BE42-BADF-E646-1F269034E3E0}"/>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1C555CEB-0186-2E34-800C-9E34A914DFE1}"/>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1:18-20</a:t>
            </a:r>
          </a:p>
        </p:txBody>
      </p:sp>
      <p:cxnSp>
        <p:nvCxnSpPr>
          <p:cNvPr id="4" name="Straight Connector 3">
            <a:extLst>
              <a:ext uri="{FF2B5EF4-FFF2-40B4-BE49-F238E27FC236}">
                <a16:creationId xmlns:a16="http://schemas.microsoft.com/office/drawing/2014/main" id="{BB0FB243-6271-2072-EE4B-02D73885C8BA}"/>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57EA053-858A-2792-A1AC-84ACCD343D2D}"/>
              </a:ext>
            </a:extLst>
          </p:cNvPr>
          <p:cNvSpPr txBox="1"/>
          <p:nvPr/>
        </p:nvSpPr>
        <p:spPr>
          <a:xfrm>
            <a:off x="863600" y="1917700"/>
            <a:ext cx="10464800" cy="3016210"/>
          </a:xfrm>
          <a:prstGeom prst="rect">
            <a:avLst/>
          </a:prstGeom>
          <a:noFill/>
        </p:spPr>
        <p:txBody>
          <a:bodyPr vert="horz" wrap="square" lIns="0" tIns="0" rIns="0" bIns="0" rtlCol="0">
            <a:spAutoFit/>
          </a:bodyPr>
          <a:lstStyle/>
          <a:p>
            <a:r>
              <a:rPr lang="en-US" sz="2800">
                <a:solidFill>
                  <a:srgbClr val="FFFFFF"/>
                </a:solidFill>
                <a:latin typeface="Arial" panose="020B0604020202020204" pitchFamily="34" charset="0"/>
              </a:rPr>
              <a:t>18 For the preaching of the cross is to them that perish foolishness; but unto us which are saved it is the power of God.
19 For it is written, I will destroy the wisdom of the wise, and will bring to nothing the understanding of the prudent.
20 Where is the wise? where is the scribe? where is the disputer of this world? hath not God made foolish the wisdom of this world?</a:t>
            </a:r>
          </a:p>
        </p:txBody>
      </p:sp>
      <p:sp>
        <p:nvSpPr>
          <p:cNvPr id="6" name="TextBox 5">
            <a:extLst>
              <a:ext uri="{FF2B5EF4-FFF2-40B4-BE49-F238E27FC236}">
                <a16:creationId xmlns:a16="http://schemas.microsoft.com/office/drawing/2014/main" id="{C2F4C5B8-065C-FC24-12BE-CA4D9B2FA4DF}"/>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3C470C9D-D0EC-B376-6DEC-7636BE574B10}"/>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3264134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8A538B-5B62-8C49-BF55-12AE00775E76}"/>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638754E9-FCB1-0143-FE7B-48167999302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1:21-25</a:t>
            </a:r>
          </a:p>
        </p:txBody>
      </p:sp>
      <p:cxnSp>
        <p:nvCxnSpPr>
          <p:cNvPr id="4" name="Straight Connector 3">
            <a:extLst>
              <a:ext uri="{FF2B5EF4-FFF2-40B4-BE49-F238E27FC236}">
                <a16:creationId xmlns:a16="http://schemas.microsoft.com/office/drawing/2014/main" id="{2753A504-5492-FDF4-F8D7-9A71626DB270}"/>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1FD8673-3C41-450C-8C2A-F93BEA934968}"/>
              </a:ext>
            </a:extLst>
          </p:cNvPr>
          <p:cNvSpPr txBox="1"/>
          <p:nvPr/>
        </p:nvSpPr>
        <p:spPr>
          <a:xfrm>
            <a:off x="863600" y="1917700"/>
            <a:ext cx="10464800" cy="3323987"/>
          </a:xfrm>
          <a:prstGeom prst="rect">
            <a:avLst/>
          </a:prstGeom>
          <a:noFill/>
        </p:spPr>
        <p:txBody>
          <a:bodyPr vert="horz" wrap="square" lIns="0" tIns="0" rIns="0" bIns="0" rtlCol="0">
            <a:spAutoFit/>
          </a:bodyPr>
          <a:lstStyle/>
          <a:p>
            <a:r>
              <a:rPr lang="en-US" sz="2400">
                <a:solidFill>
                  <a:srgbClr val="FFFFFF"/>
                </a:solidFill>
                <a:latin typeface="Arial" panose="020B0604020202020204" pitchFamily="34" charset="0"/>
              </a:rPr>
              <a:t>21 For after that in the wisdom of God the world by wisdom knew not God, it pleased God by the foolishness of preaching to save them that believe.
22 For the Jews require a sign, and the Greeks seek after wisdom:
23 But we preach Christ crucified, unto the Jews a stumblingblock, and unto the Greeks foolishness;
24 But unto them which are called, both Jews and Greeks, Christ the power of God, and the wisdom of God.
25 Because the foolishness of God is wiser than men; and the weakness of God is stronger than men.</a:t>
            </a:r>
          </a:p>
        </p:txBody>
      </p:sp>
      <p:sp>
        <p:nvSpPr>
          <p:cNvPr id="6" name="TextBox 5">
            <a:extLst>
              <a:ext uri="{FF2B5EF4-FFF2-40B4-BE49-F238E27FC236}">
                <a16:creationId xmlns:a16="http://schemas.microsoft.com/office/drawing/2014/main" id="{7B294076-A23A-A4D2-B874-2DCC039CF8FC}"/>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CE20F4EF-DAF9-39FA-E27A-FACA008CEBC0}"/>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399091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A26F72-4F26-B5A9-B337-0E7B24E21C38}"/>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DE8D9267-F3F0-AA2D-214B-E7C078616BBE}"/>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1:18</a:t>
            </a:r>
          </a:p>
        </p:txBody>
      </p:sp>
      <p:cxnSp>
        <p:nvCxnSpPr>
          <p:cNvPr id="4" name="Straight Connector 3">
            <a:extLst>
              <a:ext uri="{FF2B5EF4-FFF2-40B4-BE49-F238E27FC236}">
                <a16:creationId xmlns:a16="http://schemas.microsoft.com/office/drawing/2014/main" id="{ABF95558-6BEF-531D-A2A3-AAA1A3D49D91}"/>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877B505A-226D-EC1A-1F07-E435A973C742}"/>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18 For the preaching of the cross is to them that perish foolishness; but unto us which are saved it is the power of God.</a:t>
            </a:r>
          </a:p>
        </p:txBody>
      </p:sp>
      <p:sp>
        <p:nvSpPr>
          <p:cNvPr id="6" name="TextBox 5">
            <a:extLst>
              <a:ext uri="{FF2B5EF4-FFF2-40B4-BE49-F238E27FC236}">
                <a16:creationId xmlns:a16="http://schemas.microsoft.com/office/drawing/2014/main" id="{07FB68D8-E50D-779A-9A2A-CABBFEC7E31E}"/>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00665F32-6E10-7B9D-5DAE-6BDEF49634AB}"/>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1234566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7A9B8A-FB26-7171-A3B0-FA37D9456442}"/>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52E2F745-0E66-7529-2DCD-C742328ECA2C}"/>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1:19</a:t>
            </a:r>
          </a:p>
        </p:txBody>
      </p:sp>
      <p:cxnSp>
        <p:nvCxnSpPr>
          <p:cNvPr id="4" name="Straight Connector 3">
            <a:extLst>
              <a:ext uri="{FF2B5EF4-FFF2-40B4-BE49-F238E27FC236}">
                <a16:creationId xmlns:a16="http://schemas.microsoft.com/office/drawing/2014/main" id="{D46196F1-A6EC-6558-A3FC-C46F85EBD375}"/>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BDD2218-8168-0A16-4D42-B6FEDDEA1FB9}"/>
              </a:ext>
            </a:extLst>
          </p:cNvPr>
          <p:cNvSpPr txBox="1"/>
          <p:nvPr/>
        </p:nvSpPr>
        <p:spPr>
          <a:xfrm>
            <a:off x="863600" y="1917700"/>
            <a:ext cx="10464800" cy="2031325"/>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19 For it is written, I will destroy the wisdom of the wise, and will bring to nothing the understanding of the prudent.</a:t>
            </a:r>
          </a:p>
        </p:txBody>
      </p:sp>
      <p:sp>
        <p:nvSpPr>
          <p:cNvPr id="6" name="TextBox 5">
            <a:extLst>
              <a:ext uri="{FF2B5EF4-FFF2-40B4-BE49-F238E27FC236}">
                <a16:creationId xmlns:a16="http://schemas.microsoft.com/office/drawing/2014/main" id="{4526133A-4810-B287-07F8-03856706F261}"/>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1C13DDEA-1DD3-9780-EADC-59B2AAEB2DB3}"/>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2234053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54065A-6E7B-9ADC-E985-68119697DB3C}"/>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55C3D71B-1A19-63C1-EC4B-24B393704289}"/>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1:20</a:t>
            </a:r>
          </a:p>
        </p:txBody>
      </p:sp>
      <p:cxnSp>
        <p:nvCxnSpPr>
          <p:cNvPr id="4" name="Straight Connector 3">
            <a:extLst>
              <a:ext uri="{FF2B5EF4-FFF2-40B4-BE49-F238E27FC236}">
                <a16:creationId xmlns:a16="http://schemas.microsoft.com/office/drawing/2014/main" id="{681F036E-D62F-4FB3-704A-F616AEAF6D49}"/>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1DFF319-78E8-98DD-FB13-AD6F1DDA9460}"/>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20 Where is the wise? where is the scribe? where is the disputer of this world? hath not God made foolish the wisdom of this world?</a:t>
            </a:r>
          </a:p>
        </p:txBody>
      </p:sp>
      <p:sp>
        <p:nvSpPr>
          <p:cNvPr id="6" name="TextBox 5">
            <a:extLst>
              <a:ext uri="{FF2B5EF4-FFF2-40B4-BE49-F238E27FC236}">
                <a16:creationId xmlns:a16="http://schemas.microsoft.com/office/drawing/2014/main" id="{FB7DA7DB-CF58-0D0D-AF2D-15FD3838B968}"/>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6B44D351-97D8-AA20-5CA3-8FF36B53C913}"/>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1976717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11F37"/>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1AD07F-3286-61CF-A812-574E12F77925}"/>
              </a:ext>
            </a:extLst>
          </p:cNvPr>
          <p:cNvSpPr txBox="1"/>
          <p:nvPr/>
        </p:nvSpPr>
        <p:spPr>
          <a:xfrm>
            <a:off x="736600" y="431800"/>
            <a:ext cx="3556000" cy="215444"/>
          </a:xfrm>
          <a:prstGeom prst="rect">
            <a:avLst/>
          </a:prstGeom>
          <a:noFill/>
        </p:spPr>
        <p:txBody>
          <a:bodyPr vert="horz" wrap="square" lIns="0" tIns="0" rIns="0" bIns="0" rtlCol="0">
            <a:spAutoFit/>
          </a:bodyPr>
          <a:lstStyle/>
          <a:p>
            <a:r>
              <a:rPr lang="en-US" sz="1400" b="1">
                <a:solidFill>
                  <a:srgbClr val="B9C3D2"/>
                </a:solidFill>
                <a:latin typeface="Arial" panose="020B0604020202020204" pitchFamily="34" charset="0"/>
              </a:rPr>
              <a:t>SCRIPTURE</a:t>
            </a:r>
          </a:p>
        </p:txBody>
      </p:sp>
      <p:sp>
        <p:nvSpPr>
          <p:cNvPr id="3" name="TextBox 2">
            <a:extLst>
              <a:ext uri="{FF2B5EF4-FFF2-40B4-BE49-F238E27FC236}">
                <a16:creationId xmlns:a16="http://schemas.microsoft.com/office/drawing/2014/main" id="{2B46FBA9-8BBC-9D63-AF14-8B737BA1CF1D}"/>
              </a:ext>
            </a:extLst>
          </p:cNvPr>
          <p:cNvSpPr txBox="1"/>
          <p:nvPr/>
        </p:nvSpPr>
        <p:spPr>
          <a:xfrm>
            <a:off x="736600" y="863600"/>
            <a:ext cx="10718800" cy="461665"/>
          </a:xfrm>
          <a:prstGeom prst="rect">
            <a:avLst/>
          </a:prstGeom>
          <a:noFill/>
        </p:spPr>
        <p:txBody>
          <a:bodyPr vert="horz" wrap="square" lIns="0" tIns="0" rIns="0" bIns="0" rtlCol="0">
            <a:spAutoFit/>
          </a:bodyPr>
          <a:lstStyle/>
          <a:p>
            <a:r>
              <a:rPr lang="en-US" sz="3000" b="1">
                <a:solidFill>
                  <a:srgbClr val="E0B84C"/>
                </a:solidFill>
                <a:latin typeface="Arial" panose="020B0604020202020204" pitchFamily="34" charset="0"/>
              </a:rPr>
              <a:t>1 Corinthians 1:21</a:t>
            </a:r>
          </a:p>
        </p:txBody>
      </p:sp>
      <p:cxnSp>
        <p:nvCxnSpPr>
          <p:cNvPr id="4" name="Straight Connector 3">
            <a:extLst>
              <a:ext uri="{FF2B5EF4-FFF2-40B4-BE49-F238E27FC236}">
                <a16:creationId xmlns:a16="http://schemas.microsoft.com/office/drawing/2014/main" id="{7D49B011-1598-68CF-D1A7-E68C43CCEDFE}"/>
              </a:ext>
            </a:extLst>
          </p:cNvPr>
          <p:cNvCxnSpPr/>
          <p:nvPr/>
        </p:nvCxnSpPr>
        <p:spPr>
          <a:xfrm>
            <a:off x="736600" y="1600200"/>
            <a:ext cx="10718800" cy="0"/>
          </a:xfrm>
          <a:prstGeom prst="line">
            <a:avLst/>
          </a:prstGeom>
          <a:ln w="25400">
            <a:solidFill>
              <a:srgbClr val="E0B84C"/>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05AB863-5347-88BA-4392-2FBA6B6211AA}"/>
              </a:ext>
            </a:extLst>
          </p:cNvPr>
          <p:cNvSpPr txBox="1"/>
          <p:nvPr/>
        </p:nvSpPr>
        <p:spPr>
          <a:xfrm>
            <a:off x="863600" y="1917700"/>
            <a:ext cx="10464800" cy="2708434"/>
          </a:xfrm>
          <a:prstGeom prst="rect">
            <a:avLst/>
          </a:prstGeom>
          <a:noFill/>
        </p:spPr>
        <p:txBody>
          <a:bodyPr vert="horz" wrap="square" lIns="0" tIns="0" rIns="0" bIns="0" rtlCol="0">
            <a:spAutoFit/>
          </a:bodyPr>
          <a:lstStyle/>
          <a:p>
            <a:r>
              <a:rPr lang="en-US" sz="4400">
                <a:solidFill>
                  <a:srgbClr val="FFFFFF"/>
                </a:solidFill>
                <a:latin typeface="Arial" panose="020B0604020202020204" pitchFamily="34" charset="0"/>
              </a:rPr>
              <a:t>21 For after that in the wisdom of God the world by wisdom knew not God, it pleased God by the foolishness of preaching to save them that believe.</a:t>
            </a:r>
          </a:p>
        </p:txBody>
      </p:sp>
      <p:sp>
        <p:nvSpPr>
          <p:cNvPr id="6" name="TextBox 5">
            <a:extLst>
              <a:ext uri="{FF2B5EF4-FFF2-40B4-BE49-F238E27FC236}">
                <a16:creationId xmlns:a16="http://schemas.microsoft.com/office/drawing/2014/main" id="{DD58E0B4-2927-AE45-96A7-2D6C1DC5BC87}"/>
              </a:ext>
            </a:extLst>
          </p:cNvPr>
          <p:cNvSpPr txBox="1"/>
          <p:nvPr/>
        </p:nvSpPr>
        <p:spPr>
          <a:xfrm>
            <a:off x="736600" y="6146800"/>
            <a:ext cx="9969500" cy="169277"/>
          </a:xfrm>
          <a:prstGeom prst="rect">
            <a:avLst/>
          </a:prstGeom>
          <a:noFill/>
        </p:spPr>
        <p:txBody>
          <a:bodyPr vert="horz" wrap="square" lIns="0" tIns="0" rIns="0" bIns="0" rtlCol="0">
            <a:spAutoFit/>
          </a:bodyPr>
          <a:lstStyle/>
          <a:p>
            <a:r>
              <a:rPr lang="en-US" sz="1100">
                <a:solidFill>
                  <a:srgbClr val="B9C3D2"/>
                </a:solidFill>
                <a:latin typeface="Arial" panose="020B0604020202020204" pitchFamily="34" charset="0"/>
              </a:rPr>
              <a:t>TRUE WORDS BAPTIST CHURCH  |  KING JAMES BIBLE</a:t>
            </a:r>
          </a:p>
        </p:txBody>
      </p:sp>
      <p:pic>
        <p:nvPicPr>
          <p:cNvPr id="8" name="Picture 7">
            <a:extLst>
              <a:ext uri="{FF2B5EF4-FFF2-40B4-BE49-F238E27FC236}">
                <a16:creationId xmlns:a16="http://schemas.microsoft.com/office/drawing/2014/main" id="{CB95C619-61EC-85F7-AB6E-67D7E94E548E}"/>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0998200" y="381000"/>
            <a:ext cx="457200" cy="406400"/>
          </a:xfrm>
          <a:prstGeom prst="rect">
            <a:avLst/>
          </a:prstGeom>
        </p:spPr>
      </p:pic>
    </p:spTree>
    <p:extLst>
      <p:ext uri="{BB962C8B-B14F-4D97-AF65-F5344CB8AC3E}">
        <p14:creationId xmlns:p14="http://schemas.microsoft.com/office/powerpoint/2010/main" val="1718954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763</Words>
  <Application>Microsoft Office PowerPoint</Application>
  <PresentationFormat>Custom</PresentationFormat>
  <Paragraphs>55</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2026-08-22T03:35:06Z</dcterms:created>
  <dcterms:modified xsi:type="dcterms:W3CDTF">2026-08-22T03:35:06Z</dcterms:modified>
</cp:coreProperties>
</file>