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DDCD8-878C-E735-D634-D27778415E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B7500BC-6954-512A-F700-6CFD227186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FE7D768-F226-5D55-4B48-CF71DC8F1ABD}"/>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5" name="Footer Placeholder 4">
            <a:extLst>
              <a:ext uri="{FF2B5EF4-FFF2-40B4-BE49-F238E27FC236}">
                <a16:creationId xmlns:a16="http://schemas.microsoft.com/office/drawing/2014/main" id="{97B8790B-107E-17A8-B6E7-74E4F40EBF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2628C5-7B11-0E8C-A515-740060BB97F7}"/>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3974730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566E6-4039-5D51-31C5-B8215F2EC9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EAB84A-E515-5C48-88AC-9BC628C0955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059FA2-F1EF-B54D-5B98-8CF7FEA2B6BD}"/>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5" name="Footer Placeholder 4">
            <a:extLst>
              <a:ext uri="{FF2B5EF4-FFF2-40B4-BE49-F238E27FC236}">
                <a16:creationId xmlns:a16="http://schemas.microsoft.com/office/drawing/2014/main" id="{ABC776F9-43CE-1779-B4ED-C544651F1D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880755-8148-E8ED-D247-71A3E390816B}"/>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1750129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DE4EBD-F62B-4841-CD04-01BF6B349F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54DF55A-11A9-DA04-4CD9-8282B33A7F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B23068-D6D6-618E-7BFB-813E916DC272}"/>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5" name="Footer Placeholder 4">
            <a:extLst>
              <a:ext uri="{FF2B5EF4-FFF2-40B4-BE49-F238E27FC236}">
                <a16:creationId xmlns:a16="http://schemas.microsoft.com/office/drawing/2014/main" id="{3224DF0D-D42C-CB2D-6120-3C7F8BB091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3F1115-A390-E211-2205-4B0FD0043176}"/>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1589257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B687E-E255-DCC3-77C1-4F37FD4E17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230794-39F4-2C17-E313-10A07097B8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A8A538-E19D-EF28-E594-0A24003F0227}"/>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5" name="Footer Placeholder 4">
            <a:extLst>
              <a:ext uri="{FF2B5EF4-FFF2-40B4-BE49-F238E27FC236}">
                <a16:creationId xmlns:a16="http://schemas.microsoft.com/office/drawing/2014/main" id="{27892AC8-7711-6B0E-CF56-B1C27C379C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CA5E20-3376-58A7-139D-5F4CA8BDF656}"/>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1092206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57A22-678A-63BB-5B78-56AB7ED838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182B395-E0D8-5DC2-5C96-7B891B94AF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043F71-A795-4E82-E806-84BF926316BC}"/>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5" name="Footer Placeholder 4">
            <a:extLst>
              <a:ext uri="{FF2B5EF4-FFF2-40B4-BE49-F238E27FC236}">
                <a16:creationId xmlns:a16="http://schemas.microsoft.com/office/drawing/2014/main" id="{01B88819-C49E-48FE-7D90-7C6067C927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5CDD66-3F87-53B2-F618-9CE9EC8344D3}"/>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1948421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57B7C-1752-2DE6-94FB-FE6866351E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2A7D9A8-0725-37ED-8C2A-745FC0F454C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554F27-ED31-95B1-C3D2-4F03A88E160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0FC8B5-F079-6C80-616A-280D1AE1649A}"/>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6" name="Footer Placeholder 5">
            <a:extLst>
              <a:ext uri="{FF2B5EF4-FFF2-40B4-BE49-F238E27FC236}">
                <a16:creationId xmlns:a16="http://schemas.microsoft.com/office/drawing/2014/main" id="{155F37BE-4839-19C0-6E15-33DEA17263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D7875D4-5015-B989-6B86-A2D45683C5B4}"/>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107219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68435-277B-C210-E1EF-AECA75582F1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43CD2B-6ED3-1665-38EC-0CBB7D211D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ADF4C2-D8DB-A5B8-FDD3-FF07F96E4F6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6B83850-C864-1FB7-DA95-E108B2BF28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94E90C-7360-9EA5-7B21-8C89C896AD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18F5E7-B7A0-CCBF-A36D-BC073EDAC9C5}"/>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8" name="Footer Placeholder 7">
            <a:extLst>
              <a:ext uri="{FF2B5EF4-FFF2-40B4-BE49-F238E27FC236}">
                <a16:creationId xmlns:a16="http://schemas.microsoft.com/office/drawing/2014/main" id="{50E3A81C-07E9-10A9-578A-E907ABB631F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1741A5B-F108-403F-7C87-8F372CC6170C}"/>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603424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3E953-4576-DCB9-B175-27CC1E3798E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4F4482-503E-70F7-A205-BEA14215F16D}"/>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4" name="Footer Placeholder 3">
            <a:extLst>
              <a:ext uri="{FF2B5EF4-FFF2-40B4-BE49-F238E27FC236}">
                <a16:creationId xmlns:a16="http://schemas.microsoft.com/office/drawing/2014/main" id="{7B54516B-B18F-C955-35A4-D53820289A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1B1E0D9-B49D-FAA4-17D0-E4860B75871A}"/>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393772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4C471C4-0E06-50D8-E9A1-522EDAF8E14E}"/>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3" name="Footer Placeholder 2">
            <a:extLst>
              <a:ext uri="{FF2B5EF4-FFF2-40B4-BE49-F238E27FC236}">
                <a16:creationId xmlns:a16="http://schemas.microsoft.com/office/drawing/2014/main" id="{7C7E7CB9-E128-E7F3-7957-9CB77BD92E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E1D5A6-A38E-55D4-A994-2892D944E377}"/>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579926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37E1C-FFCD-A5C7-20B7-1858D45D62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7382CF-0EE1-C038-AF99-3FD355D700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F847D0-C89D-2EDD-3A49-DB71A1C76A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DF27D9-BACB-8F1E-38DE-A1070FAADBF2}"/>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6" name="Footer Placeholder 5">
            <a:extLst>
              <a:ext uri="{FF2B5EF4-FFF2-40B4-BE49-F238E27FC236}">
                <a16:creationId xmlns:a16="http://schemas.microsoft.com/office/drawing/2014/main" id="{0B3ACB51-0E6A-4D16-88F9-D5224BAF3F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8F53BB-4C62-199C-7411-49F87E2DA000}"/>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3483820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8A1B4-4841-96A9-5D42-7135D43CF9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5235961-0640-E14C-0673-5A63CA3D9A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5D6CD86-9D28-4F42-CE65-B32767874F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0EABBC-2D4B-0D34-573D-55260FD29D2F}"/>
              </a:ext>
            </a:extLst>
          </p:cNvPr>
          <p:cNvSpPr>
            <a:spLocks noGrp="1"/>
          </p:cNvSpPr>
          <p:nvPr>
            <p:ph type="dt" sz="half" idx="10"/>
          </p:nvPr>
        </p:nvSpPr>
        <p:spPr/>
        <p:txBody>
          <a:bodyPr/>
          <a:lstStyle/>
          <a:p>
            <a:fld id="{D393137D-8C1B-4C61-84FF-99961E3F9A91}" type="datetimeFigureOut">
              <a:rPr lang="en-US" smtClean="0"/>
              <a:t>8/1/2026</a:t>
            </a:fld>
            <a:endParaRPr lang="en-US"/>
          </a:p>
        </p:txBody>
      </p:sp>
      <p:sp>
        <p:nvSpPr>
          <p:cNvPr id="6" name="Footer Placeholder 5">
            <a:extLst>
              <a:ext uri="{FF2B5EF4-FFF2-40B4-BE49-F238E27FC236}">
                <a16:creationId xmlns:a16="http://schemas.microsoft.com/office/drawing/2014/main" id="{B1E2DA68-C2C0-3B80-1FED-62DCF904B5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BC269D-3F22-9EC6-1AD6-BFE52EEE69BC}"/>
              </a:ext>
            </a:extLst>
          </p:cNvPr>
          <p:cNvSpPr>
            <a:spLocks noGrp="1"/>
          </p:cNvSpPr>
          <p:nvPr>
            <p:ph type="sldNum" sz="quarter" idx="12"/>
          </p:nvPr>
        </p:nvSpPr>
        <p:spPr/>
        <p:txBody>
          <a:bodyPr/>
          <a:lstStyle/>
          <a:p>
            <a:fld id="{A27B54EF-D9E6-464B-89AF-31289A5C5BEC}" type="slidenum">
              <a:rPr lang="en-US" smtClean="0"/>
              <a:t>‹#›</a:t>
            </a:fld>
            <a:endParaRPr lang="en-US"/>
          </a:p>
        </p:txBody>
      </p:sp>
    </p:spTree>
    <p:extLst>
      <p:ext uri="{BB962C8B-B14F-4D97-AF65-F5344CB8AC3E}">
        <p14:creationId xmlns:p14="http://schemas.microsoft.com/office/powerpoint/2010/main" val="3373696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C3D19B-8EE1-77E1-EE28-95464AAFE5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9AC87A8-3553-5763-6A4E-C8F993B11AF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877B45-3B3B-AC8C-4B55-0AF7B2B520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93137D-8C1B-4C61-84FF-99961E3F9A91}" type="datetimeFigureOut">
              <a:rPr lang="en-US" smtClean="0"/>
              <a:t>8/1/2026</a:t>
            </a:fld>
            <a:endParaRPr lang="en-US"/>
          </a:p>
        </p:txBody>
      </p:sp>
      <p:sp>
        <p:nvSpPr>
          <p:cNvPr id="5" name="Footer Placeholder 4">
            <a:extLst>
              <a:ext uri="{FF2B5EF4-FFF2-40B4-BE49-F238E27FC236}">
                <a16:creationId xmlns:a16="http://schemas.microsoft.com/office/drawing/2014/main" id="{7B6F3859-AF9E-5CEF-F249-A3A4759108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25750DD-A415-E74C-F546-2F2F6734C5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7B54EF-D9E6-464B-89AF-31289A5C5BEC}" type="slidenum">
              <a:rPr lang="en-US" smtClean="0"/>
              <a:t>‹#›</a:t>
            </a:fld>
            <a:endParaRPr lang="en-US"/>
          </a:p>
        </p:txBody>
      </p:sp>
    </p:spTree>
    <p:extLst>
      <p:ext uri="{BB962C8B-B14F-4D97-AF65-F5344CB8AC3E}">
        <p14:creationId xmlns:p14="http://schemas.microsoft.com/office/powerpoint/2010/main" val="4274650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A10E05A-32E6-9ED2-877C-C8AA31C531A5}"/>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AD82B7DF-DD3C-6414-235F-1CEC043F43B9}"/>
              </a:ext>
            </a:extLst>
          </p:cNvPr>
          <p:cNvSpPr/>
          <p:nvPr/>
        </p:nvSpPr>
        <p:spPr>
          <a:xfrm>
            <a:off x="0" y="0"/>
            <a:ext cx="12192000" cy="99441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D0BCD18-DB8B-CB0E-CADD-D43B0667B621}"/>
              </a:ext>
            </a:extLst>
          </p:cNvPr>
          <p:cNvSpPr/>
          <p:nvPr/>
        </p:nvSpPr>
        <p:spPr>
          <a:xfrm>
            <a:off x="0" y="99441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31FB061-C7FF-41B5-BF24-84262951F7C8}"/>
              </a:ext>
            </a:extLst>
          </p:cNvPr>
          <p:cNvSpPr txBox="1"/>
          <p:nvPr/>
        </p:nvSpPr>
        <p:spPr>
          <a:xfrm>
            <a:off x="1219200" y="171450"/>
            <a:ext cx="9753600" cy="492443"/>
          </a:xfrm>
          <a:prstGeom prst="rect">
            <a:avLst/>
          </a:prstGeom>
          <a:noFill/>
        </p:spPr>
        <p:txBody>
          <a:bodyPr vert="horz" wrap="square" lIns="0" tIns="0" rIns="0" bIns="0" rtlCol="0" anchor="ctr">
            <a:spAutoFit/>
          </a:bodyPr>
          <a:lstStyle/>
          <a:p>
            <a:pPr algn="ctr"/>
            <a:r>
              <a:rPr lang="en-US" sz="3200" b="1">
                <a:solidFill>
                  <a:srgbClr val="FFFFFF"/>
                </a:solidFill>
                <a:latin typeface="Georgia" panose="02040502050405020303" pitchFamily="18" charset="0"/>
              </a:rPr>
              <a:t>True Words Baptist Church</a:t>
            </a:r>
          </a:p>
        </p:txBody>
      </p:sp>
      <p:sp>
        <p:nvSpPr>
          <p:cNvPr id="6" name="Rectangle 5">
            <a:extLst>
              <a:ext uri="{FF2B5EF4-FFF2-40B4-BE49-F238E27FC236}">
                <a16:creationId xmlns:a16="http://schemas.microsoft.com/office/drawing/2014/main" id="{BFFE61D4-8CD9-8176-1820-FFD18AA10C89}"/>
              </a:ext>
            </a:extLst>
          </p:cNvPr>
          <p:cNvSpPr/>
          <p:nvPr/>
        </p:nvSpPr>
        <p:spPr>
          <a:xfrm>
            <a:off x="1280160" y="174879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5D99BD0-6F37-B09C-45E0-D638092AAE77}"/>
              </a:ext>
            </a:extLst>
          </p:cNvPr>
          <p:cNvSpPr/>
          <p:nvPr/>
        </p:nvSpPr>
        <p:spPr>
          <a:xfrm>
            <a:off x="7071360" y="174879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4128E88-C072-3942-81B3-3D1F9CF7C82F}"/>
              </a:ext>
            </a:extLst>
          </p:cNvPr>
          <p:cNvSpPr/>
          <p:nvPr/>
        </p:nvSpPr>
        <p:spPr>
          <a:xfrm>
            <a:off x="5779008" y="17233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2941D24-E1B9-13E0-CE7D-15A64860E9AE}"/>
              </a:ext>
            </a:extLst>
          </p:cNvPr>
          <p:cNvSpPr/>
          <p:nvPr/>
        </p:nvSpPr>
        <p:spPr>
          <a:xfrm rot="2700000">
            <a:off x="6047232" y="168529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412BD3D-6EBD-CD21-9E64-3CA3A5A76308}"/>
              </a:ext>
            </a:extLst>
          </p:cNvPr>
          <p:cNvSpPr/>
          <p:nvPr/>
        </p:nvSpPr>
        <p:spPr>
          <a:xfrm>
            <a:off x="6376416" y="17233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4D9803D-23B1-27C1-CD03-0148584F4376}"/>
              </a:ext>
            </a:extLst>
          </p:cNvPr>
          <p:cNvSpPr txBox="1"/>
          <p:nvPr/>
        </p:nvSpPr>
        <p:spPr>
          <a:xfrm>
            <a:off x="426720" y="1885950"/>
            <a:ext cx="11338560" cy="1200329"/>
          </a:xfrm>
          <a:prstGeom prst="rect">
            <a:avLst/>
          </a:prstGeom>
          <a:noFill/>
        </p:spPr>
        <p:txBody>
          <a:bodyPr vert="horz" wrap="square" lIns="0" tIns="0" rIns="0" bIns="0" rtlCol="0" anchor="ctr">
            <a:normAutofit/>
          </a:bodyPr>
          <a:lstStyle/>
          <a:p>
            <a:pPr algn="ctr"/>
            <a:r>
              <a:rPr lang="en-US" sz="7800" b="1">
                <a:solidFill>
                  <a:srgbClr val="072646"/>
                </a:solidFill>
                <a:latin typeface="Georgia" panose="02040502050405020303" pitchFamily="18" charset="0"/>
              </a:rPr>
              <a:t>Malachi 2:10–17</a:t>
            </a:r>
          </a:p>
        </p:txBody>
      </p:sp>
      <p:sp>
        <p:nvSpPr>
          <p:cNvPr id="12" name="TextBox 11">
            <a:extLst>
              <a:ext uri="{FF2B5EF4-FFF2-40B4-BE49-F238E27FC236}">
                <a16:creationId xmlns:a16="http://schemas.microsoft.com/office/drawing/2014/main" id="{5F0BD410-EE86-C4B1-47F5-9E8B31467826}"/>
              </a:ext>
            </a:extLst>
          </p:cNvPr>
          <p:cNvSpPr txBox="1"/>
          <p:nvPr/>
        </p:nvSpPr>
        <p:spPr>
          <a:xfrm>
            <a:off x="975360" y="3531870"/>
            <a:ext cx="10241280" cy="584775"/>
          </a:xfrm>
          <a:prstGeom prst="rect">
            <a:avLst/>
          </a:prstGeom>
          <a:noFill/>
        </p:spPr>
        <p:txBody>
          <a:bodyPr vert="horz" wrap="square" lIns="0" tIns="0" rIns="0" bIns="0" rtlCol="0" anchor="ctr">
            <a:spAutoFit/>
          </a:bodyPr>
          <a:lstStyle/>
          <a:p>
            <a:pPr algn="ctr"/>
            <a:r>
              <a:rPr lang="en-US" sz="3800" i="1">
                <a:solidFill>
                  <a:srgbClr val="181818"/>
                </a:solidFill>
                <a:latin typeface="Georgia" panose="02040502050405020303" pitchFamily="18" charset="0"/>
              </a:rPr>
              <a:t>Today's Bible Reading</a:t>
            </a:r>
          </a:p>
        </p:txBody>
      </p:sp>
      <p:sp>
        <p:nvSpPr>
          <p:cNvPr id="13" name="Rectangle 12">
            <a:extLst>
              <a:ext uri="{FF2B5EF4-FFF2-40B4-BE49-F238E27FC236}">
                <a16:creationId xmlns:a16="http://schemas.microsoft.com/office/drawing/2014/main" id="{A14891E8-F92D-6A85-22D8-3F0B40CC13AE}"/>
              </a:ext>
            </a:extLst>
          </p:cNvPr>
          <p:cNvSpPr/>
          <p:nvPr/>
        </p:nvSpPr>
        <p:spPr>
          <a:xfrm>
            <a:off x="1280160" y="462915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4C365D0-14B6-5363-A457-935E1AC8D9BC}"/>
              </a:ext>
            </a:extLst>
          </p:cNvPr>
          <p:cNvSpPr/>
          <p:nvPr/>
        </p:nvSpPr>
        <p:spPr>
          <a:xfrm>
            <a:off x="7071360" y="462915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3498D4-7DC1-E328-71D1-F38B22351361}"/>
              </a:ext>
            </a:extLst>
          </p:cNvPr>
          <p:cNvSpPr/>
          <p:nvPr/>
        </p:nvSpPr>
        <p:spPr>
          <a:xfrm>
            <a:off x="5779008" y="460375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1CB979C-C790-BFAA-9A54-493DDFCC3B0E}"/>
              </a:ext>
            </a:extLst>
          </p:cNvPr>
          <p:cNvSpPr/>
          <p:nvPr/>
        </p:nvSpPr>
        <p:spPr>
          <a:xfrm rot="2700000">
            <a:off x="6047232" y="456565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BB4F04F-DDB8-5068-1E6F-518B944880B4}"/>
              </a:ext>
            </a:extLst>
          </p:cNvPr>
          <p:cNvSpPr/>
          <p:nvPr/>
        </p:nvSpPr>
        <p:spPr>
          <a:xfrm>
            <a:off x="6376416" y="460375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221D14EF-1849-3E26-1805-8232744ED081}"/>
              </a:ext>
            </a:extLst>
          </p:cNvPr>
          <p:cNvSpPr txBox="1"/>
          <p:nvPr/>
        </p:nvSpPr>
        <p:spPr>
          <a:xfrm>
            <a:off x="975360" y="6069330"/>
            <a:ext cx="10241280" cy="246221"/>
          </a:xfrm>
          <a:prstGeom prst="rect">
            <a:avLst/>
          </a:prstGeom>
          <a:noFill/>
        </p:spPr>
        <p:txBody>
          <a:bodyPr vert="horz" wrap="square" lIns="0" tIns="0" rIns="0" bIns="0" rtlCol="0" anchor="ctr">
            <a:spAutoFit/>
          </a:bodyPr>
          <a:lstStyle/>
          <a:p>
            <a:pPr algn="ctr"/>
            <a:r>
              <a:rPr lang="en-US" sz="1600" i="1">
                <a:solidFill>
                  <a:srgbClr val="072646"/>
                </a:solidFill>
                <a:latin typeface="Georgia" panose="02040502050405020303" pitchFamily="18" charset="0"/>
              </a:rPr>
              <a:t>Know the Word. Live the Word. Preach the Word. Be Bold.</a:t>
            </a:r>
          </a:p>
        </p:txBody>
      </p:sp>
    </p:spTree>
    <p:extLst>
      <p:ext uri="{BB962C8B-B14F-4D97-AF65-F5344CB8AC3E}">
        <p14:creationId xmlns:p14="http://schemas.microsoft.com/office/powerpoint/2010/main" val="28046508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355B41-BE3F-1FEC-83EC-08DF1E0E25EA}"/>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5F2CDF1-12A7-B756-67EE-26AFC3A3D9A7}"/>
              </a:ext>
            </a:extLst>
          </p:cNvPr>
          <p:cNvSpPr/>
          <p:nvPr/>
        </p:nvSpPr>
        <p:spPr>
          <a:xfrm>
            <a:off x="0" y="0"/>
            <a:ext cx="12192000" cy="99441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22B8E57-CE4B-3D8F-E8DE-70AF5D2E3E4A}"/>
              </a:ext>
            </a:extLst>
          </p:cNvPr>
          <p:cNvSpPr/>
          <p:nvPr/>
        </p:nvSpPr>
        <p:spPr>
          <a:xfrm>
            <a:off x="0" y="99441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41CB1E3-B8B1-E74F-6B40-9114E1E5B074}"/>
              </a:ext>
            </a:extLst>
          </p:cNvPr>
          <p:cNvSpPr txBox="1"/>
          <p:nvPr/>
        </p:nvSpPr>
        <p:spPr>
          <a:xfrm>
            <a:off x="975360" y="171450"/>
            <a:ext cx="10241280" cy="492443"/>
          </a:xfrm>
          <a:prstGeom prst="rect">
            <a:avLst/>
          </a:prstGeom>
          <a:noFill/>
        </p:spPr>
        <p:txBody>
          <a:bodyPr vert="horz" lIns="0" tIns="0" rIns="0" bIns="0" rtlCol="0" anchor="ctr">
            <a:spAutoFit/>
          </a:bodyPr>
          <a:lstStyle/>
          <a:p>
            <a:pPr algn="ctr"/>
            <a:r>
              <a:rPr lang="en-US" sz="3200" b="1">
                <a:solidFill>
                  <a:srgbClr val="FFFFFF"/>
                </a:solidFill>
                <a:latin typeface="Georgia" panose="02040502050405020303" pitchFamily="18" charset="0"/>
              </a:rPr>
              <a:t>True Words Baptist Church</a:t>
            </a:r>
          </a:p>
        </p:txBody>
      </p:sp>
      <p:sp>
        <p:nvSpPr>
          <p:cNvPr id="6" name="Rectangle 5">
            <a:extLst>
              <a:ext uri="{FF2B5EF4-FFF2-40B4-BE49-F238E27FC236}">
                <a16:creationId xmlns:a16="http://schemas.microsoft.com/office/drawing/2014/main" id="{C635E18A-DB4A-848B-E8FF-C4B389A09EAC}"/>
              </a:ext>
            </a:extLst>
          </p:cNvPr>
          <p:cNvSpPr/>
          <p:nvPr/>
        </p:nvSpPr>
        <p:spPr>
          <a:xfrm>
            <a:off x="1280160" y="168021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E3EDB3F-D66B-9BDE-A201-AE830BBFE173}"/>
              </a:ext>
            </a:extLst>
          </p:cNvPr>
          <p:cNvSpPr/>
          <p:nvPr/>
        </p:nvSpPr>
        <p:spPr>
          <a:xfrm>
            <a:off x="7071360" y="168021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4CF4205-F592-8B9A-D281-5C3FC4FE0CE7}"/>
              </a:ext>
            </a:extLst>
          </p:cNvPr>
          <p:cNvSpPr/>
          <p:nvPr/>
        </p:nvSpPr>
        <p:spPr>
          <a:xfrm>
            <a:off x="5779008" y="165481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F647502-F417-7D67-3703-D2BE2E269681}"/>
              </a:ext>
            </a:extLst>
          </p:cNvPr>
          <p:cNvSpPr/>
          <p:nvPr/>
        </p:nvSpPr>
        <p:spPr>
          <a:xfrm rot="2700000">
            <a:off x="6047232" y="161671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8C0D784-0292-33B5-092B-C36A3C041D67}"/>
              </a:ext>
            </a:extLst>
          </p:cNvPr>
          <p:cNvSpPr/>
          <p:nvPr/>
        </p:nvSpPr>
        <p:spPr>
          <a:xfrm>
            <a:off x="6376416" y="165481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BF6C4B6-896F-4036-2B1C-2FA9DFF05B61}"/>
              </a:ext>
            </a:extLst>
          </p:cNvPr>
          <p:cNvSpPr txBox="1"/>
          <p:nvPr/>
        </p:nvSpPr>
        <p:spPr>
          <a:xfrm>
            <a:off x="670560" y="2348865"/>
            <a:ext cx="10850880" cy="994410"/>
          </a:xfrm>
          <a:prstGeom prst="rect">
            <a:avLst/>
          </a:prstGeom>
          <a:noFill/>
        </p:spPr>
        <p:txBody>
          <a:bodyPr vert="horz" wrap="square" lIns="0" tIns="0" rIns="0" bIns="0" rtlCol="0" anchor="ctr">
            <a:normAutofit lnSpcReduction="10000"/>
          </a:bodyPr>
          <a:lstStyle/>
          <a:p>
            <a:pPr algn="ctr"/>
            <a:r>
              <a:rPr lang="en-US" sz="6800" b="1">
                <a:solidFill>
                  <a:srgbClr val="072646"/>
                </a:solidFill>
                <a:latin typeface="Georgia" panose="02040502050405020303" pitchFamily="18" charset="0"/>
              </a:rPr>
              <a:t>The Sin of Betrayal</a:t>
            </a:r>
          </a:p>
        </p:txBody>
      </p:sp>
      <p:sp>
        <p:nvSpPr>
          <p:cNvPr id="12" name="TextBox 11">
            <a:extLst>
              <a:ext uri="{FF2B5EF4-FFF2-40B4-BE49-F238E27FC236}">
                <a16:creationId xmlns:a16="http://schemas.microsoft.com/office/drawing/2014/main" id="{4EAF5617-C90C-A96B-B8B1-B5AB79B24FB6}"/>
              </a:ext>
            </a:extLst>
          </p:cNvPr>
          <p:cNvSpPr txBox="1"/>
          <p:nvPr/>
        </p:nvSpPr>
        <p:spPr>
          <a:xfrm>
            <a:off x="975360" y="3669030"/>
            <a:ext cx="10241280" cy="738664"/>
          </a:xfrm>
          <a:prstGeom prst="rect">
            <a:avLst/>
          </a:prstGeom>
          <a:noFill/>
        </p:spPr>
        <p:txBody>
          <a:bodyPr vert="horz" wrap="square" lIns="0" tIns="0" rIns="0" bIns="0" rtlCol="0" anchor="ctr">
            <a:normAutofit/>
          </a:bodyPr>
          <a:lstStyle/>
          <a:p>
            <a:pPr algn="ctr"/>
            <a:r>
              <a:rPr lang="en-US" sz="4800" i="1">
                <a:solidFill>
                  <a:srgbClr val="141414"/>
                </a:solidFill>
                <a:latin typeface="Georgia" panose="02040502050405020303" pitchFamily="18" charset="0"/>
              </a:rPr>
              <a:t>Malachi 2:10–17</a:t>
            </a:r>
          </a:p>
        </p:txBody>
      </p:sp>
      <p:sp>
        <p:nvSpPr>
          <p:cNvPr id="13" name="Rectangle 12">
            <a:extLst>
              <a:ext uri="{FF2B5EF4-FFF2-40B4-BE49-F238E27FC236}">
                <a16:creationId xmlns:a16="http://schemas.microsoft.com/office/drawing/2014/main" id="{A7652E68-EDD1-E799-1C05-89B0A9B4606C}"/>
              </a:ext>
            </a:extLst>
          </p:cNvPr>
          <p:cNvSpPr/>
          <p:nvPr/>
        </p:nvSpPr>
        <p:spPr>
          <a:xfrm>
            <a:off x="1280160" y="4834890"/>
            <a:ext cx="3840480"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DA8D247-A68E-8D4C-34A3-F7E41BCB7127}"/>
              </a:ext>
            </a:extLst>
          </p:cNvPr>
          <p:cNvSpPr/>
          <p:nvPr/>
        </p:nvSpPr>
        <p:spPr>
          <a:xfrm>
            <a:off x="7071360" y="4834890"/>
            <a:ext cx="3840479" cy="254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BEF7BD4-C536-EEE5-A18A-225B5D2B0380}"/>
              </a:ext>
            </a:extLst>
          </p:cNvPr>
          <p:cNvSpPr/>
          <p:nvPr/>
        </p:nvSpPr>
        <p:spPr>
          <a:xfrm>
            <a:off x="5779008" y="48094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73D98F4-7958-F644-DE9D-A60F52CB016D}"/>
              </a:ext>
            </a:extLst>
          </p:cNvPr>
          <p:cNvSpPr/>
          <p:nvPr/>
        </p:nvSpPr>
        <p:spPr>
          <a:xfrm rot="2700000">
            <a:off x="6047232" y="4771390"/>
            <a:ext cx="165100" cy="1651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EA7144A-03EB-F403-78C1-31CD2469ADBC}"/>
              </a:ext>
            </a:extLst>
          </p:cNvPr>
          <p:cNvSpPr/>
          <p:nvPr/>
        </p:nvSpPr>
        <p:spPr>
          <a:xfrm>
            <a:off x="6376416" y="4809490"/>
            <a:ext cx="88900" cy="889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F74C5BD-DA9F-1558-B745-BEE5F9AFAF69}"/>
              </a:ext>
            </a:extLst>
          </p:cNvPr>
          <p:cNvSpPr txBox="1"/>
          <p:nvPr/>
        </p:nvSpPr>
        <p:spPr>
          <a:xfrm>
            <a:off x="1463040" y="5040630"/>
            <a:ext cx="9265920" cy="461665"/>
          </a:xfrm>
          <a:prstGeom prst="rect">
            <a:avLst/>
          </a:prstGeom>
          <a:noFill/>
        </p:spPr>
        <p:txBody>
          <a:bodyPr vert="horz" lIns="0" tIns="0" rIns="0" bIns="0" rtlCol="0" anchor="ctr">
            <a:spAutoFit/>
          </a:bodyPr>
          <a:lstStyle/>
          <a:p>
            <a:pPr algn="ctr"/>
            <a:r>
              <a:rPr lang="en-US" sz="3000">
                <a:solidFill>
                  <a:srgbClr val="072646"/>
                </a:solidFill>
                <a:latin typeface="Georgia" panose="02040502050405020303" pitchFamily="18" charset="0"/>
              </a:rPr>
              <a:t>Pastor Joshua Tapp</a:t>
            </a:r>
          </a:p>
        </p:txBody>
      </p:sp>
      <p:sp>
        <p:nvSpPr>
          <p:cNvPr id="19" name="TextBox 18">
            <a:extLst>
              <a:ext uri="{FF2B5EF4-FFF2-40B4-BE49-F238E27FC236}">
                <a16:creationId xmlns:a16="http://schemas.microsoft.com/office/drawing/2014/main" id="{7A7A77B8-6D29-7D27-98F6-01355F3EC7DA}"/>
              </a:ext>
            </a:extLst>
          </p:cNvPr>
          <p:cNvSpPr txBox="1"/>
          <p:nvPr/>
        </p:nvSpPr>
        <p:spPr>
          <a:xfrm>
            <a:off x="1219200" y="6206490"/>
            <a:ext cx="9753600" cy="215444"/>
          </a:xfrm>
          <a:prstGeom prst="rect">
            <a:avLst/>
          </a:prstGeom>
          <a:noFill/>
        </p:spPr>
        <p:txBody>
          <a:bodyPr vert="horz" lIns="0" tIns="0" rIns="0" bIns="0" rtlCol="0" anchor="ctr">
            <a:spAutoFit/>
          </a:bodyPr>
          <a:lstStyle/>
          <a:p>
            <a:pPr algn="ctr"/>
            <a:r>
              <a:rPr lang="en-US" sz="1400" i="1">
                <a:solidFill>
                  <a:srgbClr val="072646"/>
                </a:solidFill>
                <a:latin typeface="Georgia" panose="02040502050405020303" pitchFamily="18" charset="0"/>
              </a:rPr>
              <a:t>Know the Word. Live the Word. Preach the Word. Be Bold.</a:t>
            </a:r>
          </a:p>
        </p:txBody>
      </p:sp>
    </p:spTree>
    <p:extLst>
      <p:ext uri="{BB962C8B-B14F-4D97-AF65-F5344CB8AC3E}">
        <p14:creationId xmlns:p14="http://schemas.microsoft.com/office/powerpoint/2010/main" val="1606143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FD0C80-7E6A-83B9-755D-B83354DFD9EB}"/>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F3FBB62-7D7C-7EDA-FF27-6CAEABA9AC54}"/>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7A0D1AD-6E1A-2192-FDE7-2A9DBF3AA952}"/>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5823F8E-C7DE-6282-6C2C-59090EEA6AA5}"/>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2:10</a:t>
            </a:r>
          </a:p>
        </p:txBody>
      </p:sp>
      <p:sp>
        <p:nvSpPr>
          <p:cNvPr id="6" name="TextBox 5">
            <a:extLst>
              <a:ext uri="{FF2B5EF4-FFF2-40B4-BE49-F238E27FC236}">
                <a16:creationId xmlns:a16="http://schemas.microsoft.com/office/drawing/2014/main" id="{33595ADD-11C2-1837-1115-2F7823C511DF}"/>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10</a:t>
            </a:r>
            <a:r>
              <a:rPr lang="en-US" sz="5600">
                <a:solidFill>
                  <a:srgbClr val="121212"/>
                </a:solidFill>
                <a:latin typeface="Georgia" panose="02040502050405020303" pitchFamily="18" charset="0"/>
              </a:rPr>
              <a:t> Have we not all one father? hath not one God created us? why do we deal treacherously every man against his brother, by profaning the covenant of our fathers?</a:t>
            </a:r>
          </a:p>
        </p:txBody>
      </p:sp>
    </p:spTree>
    <p:extLst>
      <p:ext uri="{BB962C8B-B14F-4D97-AF65-F5344CB8AC3E}">
        <p14:creationId xmlns:p14="http://schemas.microsoft.com/office/powerpoint/2010/main" val="832905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F598100-0E24-DF77-7ACD-3CB390B31B95}"/>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B79F200-211C-0A81-2EDB-28C39544D788}"/>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DA6A77E-F184-9A6A-AAE9-2683E6FAFC6F}"/>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3380944-AE32-8DF7-3D74-51866FBF283E}"/>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2:11</a:t>
            </a:r>
          </a:p>
        </p:txBody>
      </p:sp>
      <p:sp>
        <p:nvSpPr>
          <p:cNvPr id="6" name="TextBox 5">
            <a:extLst>
              <a:ext uri="{FF2B5EF4-FFF2-40B4-BE49-F238E27FC236}">
                <a16:creationId xmlns:a16="http://schemas.microsoft.com/office/drawing/2014/main" id="{1FEFAF26-2578-0058-1D64-04A44263D8BB}"/>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11</a:t>
            </a:r>
            <a:r>
              <a:rPr lang="en-US" sz="5600">
                <a:solidFill>
                  <a:srgbClr val="121212"/>
                </a:solidFill>
                <a:latin typeface="Georgia" panose="02040502050405020303" pitchFamily="18" charset="0"/>
              </a:rPr>
              <a:t> Judah hath dealt treacherously, and an abomination is committed in Israel and in Jerusalem; for Judah hath profaned the holiness of the LORD which he loved, and hath married the daughter of a strange god.</a:t>
            </a:r>
          </a:p>
        </p:txBody>
      </p:sp>
    </p:spTree>
    <p:extLst>
      <p:ext uri="{BB962C8B-B14F-4D97-AF65-F5344CB8AC3E}">
        <p14:creationId xmlns:p14="http://schemas.microsoft.com/office/powerpoint/2010/main" val="1937502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736E7D-E422-E38D-5C7B-E49015377CCA}"/>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C65CA89-69F4-AD25-FE84-7B192CD1B1B2}"/>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8A94BBF-84B7-3121-9350-784FF977864E}"/>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1BEDEEB-86CB-DFA6-CEA6-872884BB50CC}"/>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2:12</a:t>
            </a:r>
          </a:p>
        </p:txBody>
      </p:sp>
      <p:sp>
        <p:nvSpPr>
          <p:cNvPr id="6" name="TextBox 5">
            <a:extLst>
              <a:ext uri="{FF2B5EF4-FFF2-40B4-BE49-F238E27FC236}">
                <a16:creationId xmlns:a16="http://schemas.microsoft.com/office/drawing/2014/main" id="{6FBD2C63-2B40-79C7-14E3-261C73D49934}"/>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12</a:t>
            </a:r>
            <a:r>
              <a:rPr lang="en-US" sz="5600">
                <a:solidFill>
                  <a:srgbClr val="121212"/>
                </a:solidFill>
                <a:latin typeface="Georgia" panose="02040502050405020303" pitchFamily="18" charset="0"/>
              </a:rPr>
              <a:t> The LORD will cut off the man that doeth this, the master and the scholar, out of the tabernacles of Jacob, and him that offereth an offering unto the LORD of hosts.</a:t>
            </a:r>
          </a:p>
        </p:txBody>
      </p:sp>
    </p:spTree>
    <p:extLst>
      <p:ext uri="{BB962C8B-B14F-4D97-AF65-F5344CB8AC3E}">
        <p14:creationId xmlns:p14="http://schemas.microsoft.com/office/powerpoint/2010/main" val="3045618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760B69-93EA-C04F-0476-726F07F4848A}"/>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FA77EB3-9F48-8898-1055-2E8CEEE8D160}"/>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F990002-58C0-DD2A-FD69-4B54752217D7}"/>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9B4E320-80FE-7F8D-29BF-F6CDA2BAEF7C}"/>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2:13</a:t>
            </a:r>
          </a:p>
        </p:txBody>
      </p:sp>
      <p:sp>
        <p:nvSpPr>
          <p:cNvPr id="6" name="TextBox 5">
            <a:extLst>
              <a:ext uri="{FF2B5EF4-FFF2-40B4-BE49-F238E27FC236}">
                <a16:creationId xmlns:a16="http://schemas.microsoft.com/office/drawing/2014/main" id="{7FD6A5E0-5824-17E2-605D-1316E2842314}"/>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13</a:t>
            </a:r>
            <a:r>
              <a:rPr lang="en-US" sz="5600">
                <a:solidFill>
                  <a:srgbClr val="121212"/>
                </a:solidFill>
                <a:latin typeface="Georgia" panose="02040502050405020303" pitchFamily="18" charset="0"/>
              </a:rPr>
              <a:t> And this have ye done again, covering the altar of the LORD with tears, with weeping, and with crying out, insomuch that he regardeth not the offering any more, or receiveth it with good will at your hand.</a:t>
            </a:r>
          </a:p>
        </p:txBody>
      </p:sp>
    </p:spTree>
    <p:extLst>
      <p:ext uri="{BB962C8B-B14F-4D97-AF65-F5344CB8AC3E}">
        <p14:creationId xmlns:p14="http://schemas.microsoft.com/office/powerpoint/2010/main" val="1366204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DBDBA36-3EF9-54DB-B72E-E5787B74FC05}"/>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CE06680-B467-E18C-1685-4BECFAA81518}"/>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D1DA5B66-2988-2F21-D29B-FE6321D934B3}"/>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507392A-6E91-265C-85AF-863EDB37BA05}"/>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2:14</a:t>
            </a:r>
          </a:p>
        </p:txBody>
      </p:sp>
      <p:sp>
        <p:nvSpPr>
          <p:cNvPr id="6" name="TextBox 5">
            <a:extLst>
              <a:ext uri="{FF2B5EF4-FFF2-40B4-BE49-F238E27FC236}">
                <a16:creationId xmlns:a16="http://schemas.microsoft.com/office/drawing/2014/main" id="{CD2A857F-5F98-D49A-C72F-2A44C95DA855}"/>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14</a:t>
            </a:r>
            <a:r>
              <a:rPr lang="en-US" sz="5600">
                <a:solidFill>
                  <a:srgbClr val="121212"/>
                </a:solidFill>
                <a:latin typeface="Georgia" panose="02040502050405020303" pitchFamily="18" charset="0"/>
              </a:rPr>
              <a:t> Yet ye say, Wherefore? Because the LORD hath been witness between thee and the wife of thy youth, against whom thou hast dealt treacherously: yet is she thy companion, and the wife of thy covenant.</a:t>
            </a:r>
          </a:p>
        </p:txBody>
      </p:sp>
    </p:spTree>
    <p:extLst>
      <p:ext uri="{BB962C8B-B14F-4D97-AF65-F5344CB8AC3E}">
        <p14:creationId xmlns:p14="http://schemas.microsoft.com/office/powerpoint/2010/main" val="1814232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43C493-F406-94F8-2226-7D17D55175F9}"/>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74721B61-A49F-1601-35A5-1131F9360CD8}"/>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169AB85-8F92-BB47-D233-4AE045846288}"/>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60E04C4-8757-9881-9EA8-754D3B47188B}"/>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2:15</a:t>
            </a:r>
          </a:p>
        </p:txBody>
      </p:sp>
      <p:sp>
        <p:nvSpPr>
          <p:cNvPr id="6" name="TextBox 5">
            <a:extLst>
              <a:ext uri="{FF2B5EF4-FFF2-40B4-BE49-F238E27FC236}">
                <a16:creationId xmlns:a16="http://schemas.microsoft.com/office/drawing/2014/main" id="{FDA1FED3-C250-68EC-DABD-25119F3589BA}"/>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15</a:t>
            </a:r>
            <a:r>
              <a:rPr lang="en-US" sz="5600">
                <a:solidFill>
                  <a:srgbClr val="121212"/>
                </a:solidFill>
                <a:latin typeface="Georgia" panose="02040502050405020303" pitchFamily="18" charset="0"/>
              </a:rPr>
              <a:t> And did not he make one? Yet had he the residue of the spirit. And wherefore one? That he might seek a godly seed. Therefore take heed to your spirit, and let none deal treacherously against the wife of his youth.</a:t>
            </a:r>
          </a:p>
        </p:txBody>
      </p:sp>
    </p:spTree>
    <p:extLst>
      <p:ext uri="{BB962C8B-B14F-4D97-AF65-F5344CB8AC3E}">
        <p14:creationId xmlns:p14="http://schemas.microsoft.com/office/powerpoint/2010/main" val="99691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C7042D-4113-0A5C-C011-A6599A08935B}"/>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5C81D00-C71C-D9F5-FD85-45B398FD32A5}"/>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0F6AD7D7-702E-1E10-16B2-3AFCEA58B0E7}"/>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B692265-3399-8E1C-773F-F1BA7E280CC7}"/>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2:16</a:t>
            </a:r>
          </a:p>
        </p:txBody>
      </p:sp>
      <p:sp>
        <p:nvSpPr>
          <p:cNvPr id="6" name="TextBox 5">
            <a:extLst>
              <a:ext uri="{FF2B5EF4-FFF2-40B4-BE49-F238E27FC236}">
                <a16:creationId xmlns:a16="http://schemas.microsoft.com/office/drawing/2014/main" id="{E68AB557-89CC-23E8-5EAB-ED251BC72242}"/>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16</a:t>
            </a:r>
            <a:r>
              <a:rPr lang="en-US" sz="5600">
                <a:solidFill>
                  <a:srgbClr val="121212"/>
                </a:solidFill>
                <a:latin typeface="Georgia" panose="02040502050405020303" pitchFamily="18" charset="0"/>
              </a:rPr>
              <a:t> For the LORD, the God of Israel, saith that he hateth putting away: for one covereth violence with his garment, saith the LORD of hosts: therefore take heed to your spirit, that ye deal not treacherously.</a:t>
            </a:r>
          </a:p>
        </p:txBody>
      </p:sp>
    </p:spTree>
    <p:extLst>
      <p:ext uri="{BB962C8B-B14F-4D97-AF65-F5344CB8AC3E}">
        <p14:creationId xmlns:p14="http://schemas.microsoft.com/office/powerpoint/2010/main" val="2778617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1D72A2-3161-65D6-77DA-C5289FCB300F}"/>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FF9254B-ED92-8E9E-C73D-7A4772CFFC76}"/>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DF44B1D-C04E-5992-DEA9-63D80B3CCED5}"/>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9B70C6C-1BCE-7276-9EB7-1A25B295446C}"/>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2:17</a:t>
            </a:r>
          </a:p>
        </p:txBody>
      </p:sp>
      <p:sp>
        <p:nvSpPr>
          <p:cNvPr id="6" name="TextBox 5">
            <a:extLst>
              <a:ext uri="{FF2B5EF4-FFF2-40B4-BE49-F238E27FC236}">
                <a16:creationId xmlns:a16="http://schemas.microsoft.com/office/drawing/2014/main" id="{082E4C8B-E8D5-83C1-610C-D490627F002E}"/>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17</a:t>
            </a:r>
            <a:r>
              <a:rPr lang="en-US" sz="5600">
                <a:solidFill>
                  <a:srgbClr val="121212"/>
                </a:solidFill>
                <a:latin typeface="Georgia" panose="02040502050405020303" pitchFamily="18" charset="0"/>
              </a:rPr>
              <a:t> Ye have wearied the LORD with your words. Yet ye say, Wherein have we wearied him? When ye say, Every one that doeth evil is good in the sight of the LORD, and he delighteth in them; or, Where is the God of judgment?</a:t>
            </a:r>
          </a:p>
        </p:txBody>
      </p:sp>
    </p:spTree>
    <p:extLst>
      <p:ext uri="{BB962C8B-B14F-4D97-AF65-F5344CB8AC3E}">
        <p14:creationId xmlns:p14="http://schemas.microsoft.com/office/powerpoint/2010/main" val="3397253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21452-5A15-1B06-EEF7-A479E17DFA75}"/>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5E4CC7B-9A1F-0797-EE36-1F3B5C6E6D8C}"/>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89C7E6A-2D86-B71E-4FDB-53294959A09F}"/>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0E8F7DD-456A-1916-E9F4-5DE62D065EF8}"/>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2:10</a:t>
            </a:r>
          </a:p>
        </p:txBody>
      </p:sp>
      <p:sp>
        <p:nvSpPr>
          <p:cNvPr id="6" name="TextBox 5">
            <a:extLst>
              <a:ext uri="{FF2B5EF4-FFF2-40B4-BE49-F238E27FC236}">
                <a16:creationId xmlns:a16="http://schemas.microsoft.com/office/drawing/2014/main" id="{56C9A8F3-F66A-102F-B584-8BD3AAE575A7}"/>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10</a:t>
            </a:r>
            <a:r>
              <a:rPr lang="en-US" sz="5600">
                <a:solidFill>
                  <a:srgbClr val="121212"/>
                </a:solidFill>
                <a:latin typeface="Georgia" panose="02040502050405020303" pitchFamily="18" charset="0"/>
              </a:rPr>
              <a:t> Have we not all one father? hath not one God created us? why do we deal treacherously every man against his brother, by profaning the covenant of our fathers?</a:t>
            </a:r>
          </a:p>
        </p:txBody>
      </p:sp>
      <p:sp>
        <p:nvSpPr>
          <p:cNvPr id="7" name="TextBox 6">
            <a:extLst>
              <a:ext uri="{FF2B5EF4-FFF2-40B4-BE49-F238E27FC236}">
                <a16:creationId xmlns:a16="http://schemas.microsoft.com/office/drawing/2014/main" id="{1ED92159-457E-345E-157E-3BF4849F575B}"/>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1 of 8</a:t>
            </a:r>
          </a:p>
        </p:txBody>
      </p:sp>
    </p:spTree>
    <p:extLst>
      <p:ext uri="{BB962C8B-B14F-4D97-AF65-F5344CB8AC3E}">
        <p14:creationId xmlns:p14="http://schemas.microsoft.com/office/powerpoint/2010/main" val="187486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D451BB-A186-6ACC-82C9-8184D87383B7}"/>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8DA0D9B-B85C-57A5-368E-32C38E1E6E95}"/>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097BAC7-25B7-4510-7DE1-98936D76F2D9}"/>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828022C-F144-4DC1-101B-8112384B7BB2}"/>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2:11</a:t>
            </a:r>
          </a:p>
        </p:txBody>
      </p:sp>
      <p:sp>
        <p:nvSpPr>
          <p:cNvPr id="6" name="TextBox 5">
            <a:extLst>
              <a:ext uri="{FF2B5EF4-FFF2-40B4-BE49-F238E27FC236}">
                <a16:creationId xmlns:a16="http://schemas.microsoft.com/office/drawing/2014/main" id="{39FC5415-12C4-5C56-1069-66FFB0F14977}"/>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11</a:t>
            </a:r>
            <a:r>
              <a:rPr lang="en-US" sz="5600">
                <a:solidFill>
                  <a:srgbClr val="121212"/>
                </a:solidFill>
                <a:latin typeface="Georgia" panose="02040502050405020303" pitchFamily="18" charset="0"/>
              </a:rPr>
              <a:t> Judah hath dealt treacherously, and an abomination is committed in Israel and in Jerusalem; for Judah hath profaned the holiness of the LORD which he loved, and hath married the daughter of a strange god.</a:t>
            </a:r>
          </a:p>
        </p:txBody>
      </p:sp>
      <p:sp>
        <p:nvSpPr>
          <p:cNvPr id="7" name="TextBox 6">
            <a:extLst>
              <a:ext uri="{FF2B5EF4-FFF2-40B4-BE49-F238E27FC236}">
                <a16:creationId xmlns:a16="http://schemas.microsoft.com/office/drawing/2014/main" id="{A12D14B0-D313-0A6E-E790-FDB79EBF34BB}"/>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2 of 8</a:t>
            </a:r>
          </a:p>
        </p:txBody>
      </p:sp>
    </p:spTree>
    <p:extLst>
      <p:ext uri="{BB962C8B-B14F-4D97-AF65-F5344CB8AC3E}">
        <p14:creationId xmlns:p14="http://schemas.microsoft.com/office/powerpoint/2010/main" val="735988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E6482A-BFCF-7D95-3021-1F6C30824871}"/>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135E45D-D105-17DB-0971-D87176CF786C}"/>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5FD02B5-57F8-C6FA-C033-BD01D1D6D6FF}"/>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29DE95C-03EB-ECF1-0402-74EE9A2FEE13}"/>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2:12</a:t>
            </a:r>
          </a:p>
        </p:txBody>
      </p:sp>
      <p:sp>
        <p:nvSpPr>
          <p:cNvPr id="6" name="TextBox 5">
            <a:extLst>
              <a:ext uri="{FF2B5EF4-FFF2-40B4-BE49-F238E27FC236}">
                <a16:creationId xmlns:a16="http://schemas.microsoft.com/office/drawing/2014/main" id="{9005F93C-7E02-5169-E7D1-C410E9335C7C}"/>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12</a:t>
            </a:r>
            <a:r>
              <a:rPr lang="en-US" sz="5600">
                <a:solidFill>
                  <a:srgbClr val="121212"/>
                </a:solidFill>
                <a:latin typeface="Georgia" panose="02040502050405020303" pitchFamily="18" charset="0"/>
              </a:rPr>
              <a:t> The LORD will cut off the man that doeth this, the master and the scholar, out of the tabernacles of Jacob, and him that offereth an offering unto the LORD of hosts.</a:t>
            </a:r>
          </a:p>
        </p:txBody>
      </p:sp>
      <p:sp>
        <p:nvSpPr>
          <p:cNvPr id="7" name="TextBox 6">
            <a:extLst>
              <a:ext uri="{FF2B5EF4-FFF2-40B4-BE49-F238E27FC236}">
                <a16:creationId xmlns:a16="http://schemas.microsoft.com/office/drawing/2014/main" id="{194D3DC9-0F62-EEE2-9AF8-86583B82FDC2}"/>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3 of 8</a:t>
            </a:r>
          </a:p>
        </p:txBody>
      </p:sp>
    </p:spTree>
    <p:extLst>
      <p:ext uri="{BB962C8B-B14F-4D97-AF65-F5344CB8AC3E}">
        <p14:creationId xmlns:p14="http://schemas.microsoft.com/office/powerpoint/2010/main" val="3374779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96407BB-86B9-BA57-F8AF-FBE2C0D10274}"/>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EEAD9DD-81AF-3B3F-34CA-85B190C68AF1}"/>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E38F83E-2FB7-ECBD-32E5-7B36696B01BD}"/>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097904A-D02A-B303-301F-E9AB8873D085}"/>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2:13</a:t>
            </a:r>
          </a:p>
        </p:txBody>
      </p:sp>
      <p:sp>
        <p:nvSpPr>
          <p:cNvPr id="6" name="TextBox 5">
            <a:extLst>
              <a:ext uri="{FF2B5EF4-FFF2-40B4-BE49-F238E27FC236}">
                <a16:creationId xmlns:a16="http://schemas.microsoft.com/office/drawing/2014/main" id="{030F68A1-6F1C-5A60-A24D-CC4DB522F04D}"/>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13</a:t>
            </a:r>
            <a:r>
              <a:rPr lang="en-US" sz="5600">
                <a:solidFill>
                  <a:srgbClr val="121212"/>
                </a:solidFill>
                <a:latin typeface="Georgia" panose="02040502050405020303" pitchFamily="18" charset="0"/>
              </a:rPr>
              <a:t> And this have ye done again, covering the altar of the LORD with tears, with weeping, and with crying out, insomuch that he regardeth not the offering any more, or receiveth it with good will at your hand.</a:t>
            </a:r>
          </a:p>
        </p:txBody>
      </p:sp>
      <p:sp>
        <p:nvSpPr>
          <p:cNvPr id="7" name="TextBox 6">
            <a:extLst>
              <a:ext uri="{FF2B5EF4-FFF2-40B4-BE49-F238E27FC236}">
                <a16:creationId xmlns:a16="http://schemas.microsoft.com/office/drawing/2014/main" id="{57059E70-B57D-A36E-B66F-FCDFE837E32E}"/>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4 of 8</a:t>
            </a:r>
          </a:p>
        </p:txBody>
      </p:sp>
    </p:spTree>
    <p:extLst>
      <p:ext uri="{BB962C8B-B14F-4D97-AF65-F5344CB8AC3E}">
        <p14:creationId xmlns:p14="http://schemas.microsoft.com/office/powerpoint/2010/main" val="413892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9EE0D4-1F31-319D-E65A-9D21515FC96C}"/>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F76B4D8D-D50D-5E61-76D7-2F61FA9AE61C}"/>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C78F08B-3F86-D28D-1401-316A21912070}"/>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921D6EC-E65F-A431-AA90-EB9444E471AC}"/>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2:14</a:t>
            </a:r>
          </a:p>
        </p:txBody>
      </p:sp>
      <p:sp>
        <p:nvSpPr>
          <p:cNvPr id="6" name="TextBox 5">
            <a:extLst>
              <a:ext uri="{FF2B5EF4-FFF2-40B4-BE49-F238E27FC236}">
                <a16:creationId xmlns:a16="http://schemas.microsoft.com/office/drawing/2014/main" id="{8EDFFD6C-37F0-7E59-306A-085359C2C0A2}"/>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14</a:t>
            </a:r>
            <a:r>
              <a:rPr lang="en-US" sz="5600">
                <a:solidFill>
                  <a:srgbClr val="121212"/>
                </a:solidFill>
                <a:latin typeface="Georgia" panose="02040502050405020303" pitchFamily="18" charset="0"/>
              </a:rPr>
              <a:t> Yet ye say, Wherefore? Because the LORD hath been witness between thee and the wife of thy youth, against whom thou hast dealt treacherously: yet is she thy companion, and the wife of thy covenant.</a:t>
            </a:r>
          </a:p>
        </p:txBody>
      </p:sp>
      <p:sp>
        <p:nvSpPr>
          <p:cNvPr id="7" name="TextBox 6">
            <a:extLst>
              <a:ext uri="{FF2B5EF4-FFF2-40B4-BE49-F238E27FC236}">
                <a16:creationId xmlns:a16="http://schemas.microsoft.com/office/drawing/2014/main" id="{F845C613-6065-3C20-3421-185E4AD9C494}"/>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5 of 8</a:t>
            </a:r>
          </a:p>
        </p:txBody>
      </p:sp>
    </p:spTree>
    <p:extLst>
      <p:ext uri="{BB962C8B-B14F-4D97-AF65-F5344CB8AC3E}">
        <p14:creationId xmlns:p14="http://schemas.microsoft.com/office/powerpoint/2010/main" val="1129987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E08372-2BD9-12F5-7B60-D790A70F8D7E}"/>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1A9BCB3-0F5D-AD0F-6902-1EF023E873AD}"/>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697E6EF-EF5A-EF43-5B9E-C345C8FFC008}"/>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3C74618-3646-FFC5-5980-4AAFBFE74D19}"/>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2:15</a:t>
            </a:r>
          </a:p>
        </p:txBody>
      </p:sp>
      <p:sp>
        <p:nvSpPr>
          <p:cNvPr id="6" name="TextBox 5">
            <a:extLst>
              <a:ext uri="{FF2B5EF4-FFF2-40B4-BE49-F238E27FC236}">
                <a16:creationId xmlns:a16="http://schemas.microsoft.com/office/drawing/2014/main" id="{3208A6E4-5170-53A5-683C-7C8A16238333}"/>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15</a:t>
            </a:r>
            <a:r>
              <a:rPr lang="en-US" sz="5600">
                <a:solidFill>
                  <a:srgbClr val="121212"/>
                </a:solidFill>
                <a:latin typeface="Georgia" panose="02040502050405020303" pitchFamily="18" charset="0"/>
              </a:rPr>
              <a:t> And did not he make one? Yet had he the residue of the spirit. And wherefore one? That he might seek a godly seed. Therefore take heed to your spirit, and let none deal treacherously against the wife of his youth.</a:t>
            </a:r>
          </a:p>
        </p:txBody>
      </p:sp>
      <p:sp>
        <p:nvSpPr>
          <p:cNvPr id="7" name="TextBox 6">
            <a:extLst>
              <a:ext uri="{FF2B5EF4-FFF2-40B4-BE49-F238E27FC236}">
                <a16:creationId xmlns:a16="http://schemas.microsoft.com/office/drawing/2014/main" id="{F3BB594B-8A9A-36B2-EF94-9B27966710E3}"/>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6 of 8</a:t>
            </a:r>
          </a:p>
        </p:txBody>
      </p:sp>
    </p:spTree>
    <p:extLst>
      <p:ext uri="{BB962C8B-B14F-4D97-AF65-F5344CB8AC3E}">
        <p14:creationId xmlns:p14="http://schemas.microsoft.com/office/powerpoint/2010/main" val="2287578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51CF46-09CB-4EF0-9997-547E208EC116}"/>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C273604D-4CBA-EC85-B440-A1BB5DCC8317}"/>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C971E8A4-8C7B-F8AF-5526-33A479649732}"/>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C92326D-4A07-B535-1879-ECB4CAE15276}"/>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2:16</a:t>
            </a:r>
          </a:p>
        </p:txBody>
      </p:sp>
      <p:sp>
        <p:nvSpPr>
          <p:cNvPr id="6" name="TextBox 5">
            <a:extLst>
              <a:ext uri="{FF2B5EF4-FFF2-40B4-BE49-F238E27FC236}">
                <a16:creationId xmlns:a16="http://schemas.microsoft.com/office/drawing/2014/main" id="{27042826-EC5D-CAF6-360D-3FBBCEDECD74}"/>
              </a:ext>
            </a:extLst>
          </p:cNvPr>
          <p:cNvSpPr txBox="1"/>
          <p:nvPr/>
        </p:nvSpPr>
        <p:spPr>
          <a:xfrm>
            <a:off x="301752" y="960120"/>
            <a:ext cx="11585448" cy="5541264"/>
          </a:xfrm>
          <a:prstGeom prst="rect">
            <a:avLst/>
          </a:prstGeom>
          <a:noFill/>
        </p:spPr>
        <p:txBody>
          <a:bodyPr vert="horz" wrap="square" lIns="27432" tIns="27432" rIns="27432" bIns="27432" rtlCol="0" anchor="t">
            <a:normAutofit/>
          </a:bodyPr>
          <a:lstStyle/>
          <a:p>
            <a:r>
              <a:rPr lang="en-US" sz="5600" b="1">
                <a:solidFill>
                  <a:srgbClr val="121212"/>
                </a:solidFill>
                <a:latin typeface="Georgia" panose="02040502050405020303" pitchFamily="18" charset="0"/>
              </a:rPr>
              <a:t>16</a:t>
            </a:r>
            <a:r>
              <a:rPr lang="en-US" sz="5600">
                <a:solidFill>
                  <a:srgbClr val="121212"/>
                </a:solidFill>
                <a:latin typeface="Georgia" panose="02040502050405020303" pitchFamily="18" charset="0"/>
              </a:rPr>
              <a:t> For the LORD, the God of Israel, saith that he hateth putting away: for one covereth violence with his garment, saith the LORD of hosts: therefore take heed to your spirit, that ye deal not treacherously.</a:t>
            </a:r>
          </a:p>
        </p:txBody>
      </p:sp>
      <p:sp>
        <p:nvSpPr>
          <p:cNvPr id="7" name="TextBox 6">
            <a:extLst>
              <a:ext uri="{FF2B5EF4-FFF2-40B4-BE49-F238E27FC236}">
                <a16:creationId xmlns:a16="http://schemas.microsoft.com/office/drawing/2014/main" id="{A5B00CB0-9C46-7BDC-DED1-B9ECE307AC75}"/>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7 of 8</a:t>
            </a:r>
          </a:p>
        </p:txBody>
      </p:sp>
    </p:spTree>
    <p:extLst>
      <p:ext uri="{BB962C8B-B14F-4D97-AF65-F5344CB8AC3E}">
        <p14:creationId xmlns:p14="http://schemas.microsoft.com/office/powerpoint/2010/main" val="1997165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374379-1FD9-B649-445E-AECE426D351C}"/>
              </a:ext>
            </a:extLst>
          </p:cNvPr>
          <p:cNvSpPr/>
          <p:nvPr/>
        </p:nvSpPr>
        <p:spPr>
          <a:xfrm>
            <a:off x="0" y="0"/>
            <a:ext cx="12192000" cy="6858000"/>
          </a:xfrm>
          <a:prstGeom prst="rect">
            <a:avLst/>
          </a:prstGeom>
          <a:solidFill>
            <a:srgbClr val="FAF8F3"/>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F7E7EDC-8039-42CB-5298-B4E88AE9F02B}"/>
              </a:ext>
            </a:extLst>
          </p:cNvPr>
          <p:cNvSpPr/>
          <p:nvPr/>
        </p:nvSpPr>
        <p:spPr>
          <a:xfrm>
            <a:off x="0" y="0"/>
            <a:ext cx="12192000" cy="788670"/>
          </a:xfrm>
          <a:prstGeom prst="rect">
            <a:avLst/>
          </a:prstGeom>
          <a:solidFill>
            <a:srgbClr val="07264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475DD643-6054-8949-AA68-C42D513D003D}"/>
              </a:ext>
            </a:extLst>
          </p:cNvPr>
          <p:cNvSpPr/>
          <p:nvPr/>
        </p:nvSpPr>
        <p:spPr>
          <a:xfrm>
            <a:off x="0" y="788670"/>
            <a:ext cx="12192000" cy="50800"/>
          </a:xfrm>
          <a:prstGeom prst="rect">
            <a:avLst/>
          </a:prstGeom>
          <a:solidFill>
            <a:srgbClr val="BE8B16"/>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DD14C7EC-992A-2C3C-2EF8-B677753BBDD4}"/>
              </a:ext>
            </a:extLst>
          </p:cNvPr>
          <p:cNvSpPr txBox="1"/>
          <p:nvPr/>
        </p:nvSpPr>
        <p:spPr>
          <a:xfrm>
            <a:off x="548640" y="123444"/>
            <a:ext cx="11094720" cy="384721"/>
          </a:xfrm>
          <a:prstGeom prst="rect">
            <a:avLst/>
          </a:prstGeom>
          <a:noFill/>
        </p:spPr>
        <p:txBody>
          <a:bodyPr vert="horz" lIns="0" tIns="0" rIns="0" bIns="0" rtlCol="0" anchor="ctr">
            <a:spAutoFit/>
          </a:bodyPr>
          <a:lstStyle/>
          <a:p>
            <a:pPr algn="ctr"/>
            <a:r>
              <a:rPr lang="en-US" sz="2500" b="1">
                <a:solidFill>
                  <a:srgbClr val="FFFFFF"/>
                </a:solidFill>
                <a:latin typeface="Georgia" panose="02040502050405020303" pitchFamily="18" charset="0"/>
              </a:rPr>
              <a:t>Malachi 2:17</a:t>
            </a:r>
          </a:p>
        </p:txBody>
      </p:sp>
      <p:sp>
        <p:nvSpPr>
          <p:cNvPr id="6" name="TextBox 5">
            <a:extLst>
              <a:ext uri="{FF2B5EF4-FFF2-40B4-BE49-F238E27FC236}">
                <a16:creationId xmlns:a16="http://schemas.microsoft.com/office/drawing/2014/main" id="{831E2679-1D77-5BFB-F25A-129BE621DB48}"/>
              </a:ext>
            </a:extLst>
          </p:cNvPr>
          <p:cNvSpPr txBox="1"/>
          <p:nvPr/>
        </p:nvSpPr>
        <p:spPr>
          <a:xfrm>
            <a:off x="301752" y="960120"/>
            <a:ext cx="11585448" cy="5541264"/>
          </a:xfrm>
          <a:prstGeom prst="rect">
            <a:avLst/>
          </a:prstGeom>
          <a:noFill/>
        </p:spPr>
        <p:txBody>
          <a:bodyPr vert="horz" wrap="square" lIns="27432" tIns="27432" rIns="27432" bIns="27432" rtlCol="0" anchor="t">
            <a:normAutofit lnSpcReduction="10000"/>
          </a:bodyPr>
          <a:lstStyle/>
          <a:p>
            <a:r>
              <a:rPr lang="en-US" sz="5600" b="1">
                <a:solidFill>
                  <a:srgbClr val="121212"/>
                </a:solidFill>
                <a:latin typeface="Georgia" panose="02040502050405020303" pitchFamily="18" charset="0"/>
              </a:rPr>
              <a:t>17</a:t>
            </a:r>
            <a:r>
              <a:rPr lang="en-US" sz="5600">
                <a:solidFill>
                  <a:srgbClr val="121212"/>
                </a:solidFill>
                <a:latin typeface="Georgia" panose="02040502050405020303" pitchFamily="18" charset="0"/>
              </a:rPr>
              <a:t> Ye have wearied the LORD with your words. Yet ye say, Wherein have we wearied him? When ye say, Every one that doeth evil is good in the sight of the LORD, and he delighteth in them; or, Where is the God of judgment?</a:t>
            </a:r>
          </a:p>
        </p:txBody>
      </p:sp>
      <p:sp>
        <p:nvSpPr>
          <p:cNvPr id="7" name="TextBox 6">
            <a:extLst>
              <a:ext uri="{FF2B5EF4-FFF2-40B4-BE49-F238E27FC236}">
                <a16:creationId xmlns:a16="http://schemas.microsoft.com/office/drawing/2014/main" id="{DD5D8DF0-3E69-D957-40A1-AE4D1AD22CB3}"/>
              </a:ext>
            </a:extLst>
          </p:cNvPr>
          <p:cNvSpPr txBox="1"/>
          <p:nvPr/>
        </p:nvSpPr>
        <p:spPr>
          <a:xfrm>
            <a:off x="10911840" y="6480810"/>
            <a:ext cx="914400" cy="153888"/>
          </a:xfrm>
          <a:prstGeom prst="rect">
            <a:avLst/>
          </a:prstGeom>
          <a:noFill/>
        </p:spPr>
        <p:txBody>
          <a:bodyPr vert="horz" lIns="0" tIns="0" rIns="0" bIns="0" rtlCol="0" anchor="ctr">
            <a:spAutoFit/>
          </a:bodyPr>
          <a:lstStyle/>
          <a:p>
            <a:pPr algn="ctr"/>
            <a:r>
              <a:rPr lang="en-US" sz="1000">
                <a:solidFill>
                  <a:srgbClr val="072646"/>
                </a:solidFill>
                <a:latin typeface="Arial" panose="020B0604020202020204" pitchFamily="34" charset="0"/>
              </a:rPr>
              <a:t>8 of 8</a:t>
            </a:r>
          </a:p>
        </p:txBody>
      </p:sp>
    </p:spTree>
    <p:extLst>
      <p:ext uri="{BB962C8B-B14F-4D97-AF65-F5344CB8AC3E}">
        <p14:creationId xmlns:p14="http://schemas.microsoft.com/office/powerpoint/2010/main" val="14750099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794</Words>
  <Application>Microsoft Office PowerPoint</Application>
  <PresentationFormat>Custom</PresentationFormat>
  <Paragraphs>49</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Joshua Tapp</dc:creator>
  <cp:lastModifiedBy>Joshua Tapp</cp:lastModifiedBy>
  <cp:revision>1</cp:revision>
  <dcterms:created xsi:type="dcterms:W3CDTF">2026-08-02T01:01:33Z</dcterms:created>
  <dcterms:modified xsi:type="dcterms:W3CDTF">2026-08-02T01:01:33Z</dcterms:modified>
</cp:coreProperties>
</file>