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2" r:id="rId2"/>
    <p:sldId id="271" r:id="rId3"/>
    <p:sldId id="315" r:id="rId4"/>
    <p:sldId id="316" r:id="rId5"/>
    <p:sldId id="317" r:id="rId6"/>
    <p:sldId id="273" r:id="rId7"/>
    <p:sldId id="314" r:id="rId8"/>
    <p:sldId id="318" r:id="rId9"/>
    <p:sldId id="319" r:id="rId10"/>
    <p:sldId id="320" r:id="rId11"/>
    <p:sldId id="321" r:id="rId12"/>
    <p:sldId id="322" r:id="rId13"/>
    <p:sldId id="323" r:id="rId14"/>
    <p:sldId id="324" r:id="rId15"/>
    <p:sldId id="325" r:id="rId16"/>
  </p:sldIdLst>
  <p:sldSz cx="12192000" cy="6858000"/>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DB9"/>
    <a:srgbClr val="99FF33"/>
    <a:srgbClr val="FF9900"/>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53" autoAdjust="0"/>
    <p:restoredTop sz="94660"/>
  </p:normalViewPr>
  <p:slideViewPr>
    <p:cSldViewPr snapToGrid="0">
      <p:cViewPr varScale="1">
        <p:scale>
          <a:sx n="80" d="100"/>
          <a:sy n="80" d="100"/>
        </p:scale>
        <p:origin x="80" y="16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7ECB30F-22F0-4C62-BDD3-2949EA4DFCF9}" type="datetimeFigureOut">
              <a:rPr lang="en-US" smtClean="0"/>
              <a:t>7/4/2026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38081271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7ECB30F-22F0-4C62-BDD3-2949EA4DFCF9}" type="datetimeFigureOut">
              <a:rPr lang="en-US" smtClean="0"/>
              <a:t>7/4/2026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1823541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7ECB30F-22F0-4C62-BDD3-2949EA4DFCF9}" type="datetimeFigureOut">
              <a:rPr lang="en-US" smtClean="0"/>
              <a:t>7/4/2026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28886003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7ECB30F-22F0-4C62-BDD3-2949EA4DFCF9}" type="datetimeFigureOut">
              <a:rPr lang="en-US" smtClean="0"/>
              <a:t>7/4/2026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3664783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ECB30F-22F0-4C62-BDD3-2949EA4DFCF9}" type="datetimeFigureOut">
              <a:rPr lang="en-US" smtClean="0"/>
              <a:t>7/4/2026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6141640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7ECB30F-22F0-4C62-BDD3-2949EA4DFCF9}" type="datetimeFigureOut">
              <a:rPr lang="en-US" smtClean="0"/>
              <a:t>7/4/2026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2253812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7ECB30F-22F0-4C62-BDD3-2949EA4DFCF9}" type="datetimeFigureOut">
              <a:rPr lang="en-US" smtClean="0"/>
              <a:t>7/4/2026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1496664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7ECB30F-22F0-4C62-BDD3-2949EA4DFCF9}" type="datetimeFigureOut">
              <a:rPr lang="en-US" smtClean="0"/>
              <a:t>7/4/2026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4047585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ECB30F-22F0-4C62-BDD3-2949EA4DFCF9}" type="datetimeFigureOut">
              <a:rPr lang="en-US" smtClean="0"/>
              <a:t>7/4/2026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16429624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7ECB30F-22F0-4C62-BDD3-2949EA4DFCF9}" type="datetimeFigureOut">
              <a:rPr lang="en-US" smtClean="0"/>
              <a:t>7/4/2026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17178964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7ECB30F-22F0-4C62-BDD3-2949EA4DFCF9}" type="datetimeFigureOut">
              <a:rPr lang="en-US" smtClean="0"/>
              <a:t>7/4/2026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16582847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ECB30F-22F0-4C62-BDD3-2949EA4DFCF9}" type="datetimeFigureOut">
              <a:rPr lang="en-US" smtClean="0"/>
              <a:t>7/4/2026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506F4D-05AF-40BD-A504-F8A87CE4079F}" type="slidenum">
              <a:rPr lang="en-US" smtClean="0"/>
              <a:t>‹#›</a:t>
            </a:fld>
            <a:endParaRPr lang="en-US"/>
          </a:p>
        </p:txBody>
      </p:sp>
    </p:spTree>
    <p:extLst>
      <p:ext uri="{BB962C8B-B14F-4D97-AF65-F5344CB8AC3E}">
        <p14:creationId xmlns:p14="http://schemas.microsoft.com/office/powerpoint/2010/main" val="194731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B235376-FD3D-4538-CBE5-38F0BCF0CCD7}"/>
              </a:ext>
            </a:extLst>
          </p:cNvPr>
          <p:cNvSpPr txBox="1"/>
          <p:nvPr/>
        </p:nvSpPr>
        <p:spPr>
          <a:xfrm>
            <a:off x="198784" y="2550805"/>
            <a:ext cx="11807686" cy="2344786"/>
          </a:xfrm>
          <a:prstGeom prst="rect">
            <a:avLst/>
          </a:prstGeom>
          <a:noFill/>
        </p:spPr>
        <p:txBody>
          <a:bodyPr wrap="square"/>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400" b="1" dirty="0">
                <a:solidFill>
                  <a:prstClr val="black"/>
                </a:solidFill>
                <a:latin typeface="Georgia"/>
              </a:rPr>
              <a:t>The Beauty Contest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prstClr val="black"/>
                </a:solidFill>
                <a:effectLst/>
                <a:uLnTx/>
                <a:uFillTx/>
                <a:latin typeface="Georgia"/>
                <a:ea typeface="+mn-ea"/>
                <a:cs typeface="+mn-cs"/>
              </a:rPr>
              <a:t>Sunday School</a:t>
            </a:r>
            <a:endParaRPr kumimoji="0" lang="en-US" sz="4800" b="1" i="0" u="none" strike="noStrike" kern="1200" cap="none" spc="0" normalizeH="0" baseline="0" noProof="0" dirty="0">
              <a:ln>
                <a:noFill/>
              </a:ln>
              <a:solidFill>
                <a:prstClr val="black"/>
              </a:solidFill>
              <a:effectLst/>
              <a:uLnTx/>
              <a:uFillTx/>
              <a:latin typeface="Georgia"/>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800" b="1" dirty="0">
                <a:solidFill>
                  <a:prstClr val="black"/>
                </a:solidFill>
                <a:latin typeface="Georgia"/>
              </a:rPr>
              <a:t>Nathan Holmes</a:t>
            </a:r>
            <a:endParaRPr kumimoji="0" sz="4800" b="1" i="0" u="none" strike="noStrike" kern="1200" cap="none" spc="0" normalizeH="0" baseline="0" noProof="0" dirty="0">
              <a:ln>
                <a:noFill/>
              </a:ln>
              <a:solidFill>
                <a:prstClr val="black"/>
              </a:solidFill>
              <a:effectLst/>
              <a:uLnTx/>
              <a:uFillTx/>
              <a:latin typeface="Georgia"/>
              <a:ea typeface="+mn-ea"/>
              <a:cs typeface="+mn-cs"/>
            </a:endParaRPr>
          </a:p>
        </p:txBody>
      </p:sp>
      <p:pic>
        <p:nvPicPr>
          <p:cNvPr id="4" name="Picture 3">
            <a:extLst>
              <a:ext uri="{FF2B5EF4-FFF2-40B4-BE49-F238E27FC236}">
                <a16:creationId xmlns:a16="http://schemas.microsoft.com/office/drawing/2014/main" id="{FF9E7204-8E69-908C-D2CF-17B9C7B5AD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79664" y="341814"/>
            <a:ext cx="4432672" cy="1108168"/>
          </a:xfrm>
          <a:prstGeom prst="rect">
            <a:avLst/>
          </a:prstGeom>
        </p:spPr>
      </p:pic>
      <p:sp>
        <p:nvSpPr>
          <p:cNvPr id="5" name="TextBox 4">
            <a:extLst>
              <a:ext uri="{FF2B5EF4-FFF2-40B4-BE49-F238E27FC236}">
                <a16:creationId xmlns:a16="http://schemas.microsoft.com/office/drawing/2014/main" id="{8FCE3D8E-3795-99F4-E100-F4BC1B0583BD}"/>
              </a:ext>
            </a:extLst>
          </p:cNvPr>
          <p:cNvSpPr txBox="1"/>
          <p:nvPr/>
        </p:nvSpPr>
        <p:spPr>
          <a:xfrm>
            <a:off x="0" y="6361529"/>
            <a:ext cx="1219200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effectLst/>
                <a:uLnTx/>
                <a:uFillTx/>
                <a:latin typeface="Georgia" panose="02040502050405020303" pitchFamily="18" charset="0"/>
                <a:ea typeface="+mn-ea"/>
                <a:cs typeface="+mn-cs"/>
              </a:rPr>
              <a:t>True Words Baptist Church | 1377 S. 20</a:t>
            </a:r>
            <a:r>
              <a:rPr kumimoji="0" lang="en-US" sz="2000" b="1" i="0" u="none" strike="noStrike" kern="1200" cap="none" spc="0" normalizeH="0" baseline="30000" noProof="0" dirty="0">
                <a:ln>
                  <a:noFill/>
                </a:ln>
                <a:effectLst/>
                <a:uLnTx/>
                <a:uFillTx/>
                <a:latin typeface="Georgia" panose="02040502050405020303" pitchFamily="18" charset="0"/>
                <a:ea typeface="+mn-ea"/>
                <a:cs typeface="+mn-cs"/>
              </a:rPr>
              <a:t>th</a:t>
            </a:r>
            <a:r>
              <a:rPr kumimoji="0" lang="en-US" sz="2000" b="1" i="0" u="none" strike="noStrike" kern="1200" cap="none" spc="0" normalizeH="0" baseline="0" noProof="0" dirty="0">
                <a:ln>
                  <a:noFill/>
                </a:ln>
                <a:effectLst/>
                <a:uLnTx/>
                <a:uFillTx/>
                <a:latin typeface="Georgia" panose="02040502050405020303" pitchFamily="18" charset="0"/>
                <a:ea typeface="+mn-ea"/>
                <a:cs typeface="+mn-cs"/>
              </a:rPr>
              <a:t> St. Louisville, KY | TrueWordsBaptist.org</a:t>
            </a:r>
          </a:p>
        </p:txBody>
      </p:sp>
    </p:spTree>
    <p:extLst>
      <p:ext uri="{BB962C8B-B14F-4D97-AF65-F5344CB8AC3E}">
        <p14:creationId xmlns:p14="http://schemas.microsoft.com/office/powerpoint/2010/main" val="752638710"/>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9F685-2B06-CC87-167F-C1329958A70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3DD99DE-9462-407E-3C4E-1155930B32BC}"/>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Georgia"/>
                <a:ea typeface="+mn-ea"/>
                <a:cs typeface="+mn-cs"/>
              </a:rPr>
              <a:t>Esther 2:8-9 So it came to pass, when the king's commandment and his decree was heard, and when many maidens were gathered together unto Shushan the palace, to the custody of Hegai, that Esther was brought also unto the king's house, to the custody of Hegai, keeper of the women. 9 And the maiden pleased him, and she obtained kindness of him; and he speedily gave her </a:t>
            </a:r>
            <a:r>
              <a:rPr kumimoji="0" lang="en-US" sz="3200" b="1" i="0" u="none" strike="noStrike" kern="1200" cap="none" spc="0" normalizeH="0" baseline="0" noProof="0" dirty="0" err="1">
                <a:ln>
                  <a:noFill/>
                </a:ln>
                <a:solidFill>
                  <a:prstClr val="black"/>
                </a:solidFill>
                <a:effectLst/>
                <a:uLnTx/>
                <a:uFillTx/>
                <a:latin typeface="Georgia"/>
                <a:ea typeface="+mn-ea"/>
                <a:cs typeface="+mn-cs"/>
              </a:rPr>
              <a:t>her</a:t>
            </a:r>
            <a:r>
              <a:rPr kumimoji="0" lang="en-US" sz="3200" b="1" i="0" u="none" strike="noStrike" kern="1200" cap="none" spc="0" normalizeH="0" baseline="0" noProof="0" dirty="0">
                <a:ln>
                  <a:noFill/>
                </a:ln>
                <a:solidFill>
                  <a:prstClr val="black"/>
                </a:solidFill>
                <a:effectLst/>
                <a:uLnTx/>
                <a:uFillTx/>
                <a:latin typeface="Georgia"/>
                <a:ea typeface="+mn-ea"/>
                <a:cs typeface="+mn-cs"/>
              </a:rPr>
              <a:t> things for purification, with such things as belonged to her, and seven maidens, which were meet to be given her, out of the king's house: and he preferred her and her maids unto the best place of the house of the women.</a:t>
            </a:r>
            <a:endParaRPr kumimoji="0" sz="32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37223585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909033-9578-489E-13BA-051B7B6635C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B22756D-8D1E-9527-F638-745FB8C77078}"/>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Georgia"/>
                <a:ea typeface="+mn-ea"/>
                <a:cs typeface="+mn-cs"/>
              </a:rPr>
              <a:t>Esther 2:10-11 Esther had not shewed her people nor her kindred: for Mordecai had charged her that she should not shew it. 11 And Mordecai walked every day before the court of the women's house, to know how Esther did, and what should become of her.</a:t>
            </a:r>
            <a:endParaRPr kumimoji="0" sz="36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41824079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30389-FE9E-8B4A-CA24-C82263599C3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5A32F0A-2ED5-0EFA-583C-E61E918263BD}"/>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Georgia"/>
                <a:ea typeface="+mn-ea"/>
                <a:cs typeface="+mn-cs"/>
              </a:rPr>
              <a:t>Esther 2:12-14 Now when every maid's turn was come to go in to king Ahasuerus, after that she had been twelve months, according to the manner of the women, (for so were the days of their purifications accomplished, to wit, six months with oil of myrrh, and six months with sweet </a:t>
            </a:r>
            <a:r>
              <a:rPr kumimoji="0" lang="en-US" sz="3600" b="1" i="0" u="none" strike="noStrike" kern="1200" cap="none" spc="0" normalizeH="0" baseline="0" noProof="0" dirty="0" err="1">
                <a:ln>
                  <a:noFill/>
                </a:ln>
                <a:solidFill>
                  <a:prstClr val="black"/>
                </a:solidFill>
                <a:effectLst/>
                <a:uLnTx/>
                <a:uFillTx/>
                <a:latin typeface="Georgia"/>
                <a:ea typeface="+mn-ea"/>
                <a:cs typeface="+mn-cs"/>
              </a:rPr>
              <a:t>odours</a:t>
            </a:r>
            <a:r>
              <a:rPr kumimoji="0" lang="en-US" sz="3600" b="1" i="0" u="none" strike="noStrike" kern="1200" cap="none" spc="0" normalizeH="0" baseline="0" noProof="0" dirty="0">
                <a:ln>
                  <a:noFill/>
                </a:ln>
                <a:solidFill>
                  <a:prstClr val="black"/>
                </a:solidFill>
                <a:effectLst/>
                <a:uLnTx/>
                <a:uFillTx/>
                <a:latin typeface="Georgia"/>
                <a:ea typeface="+mn-ea"/>
                <a:cs typeface="+mn-cs"/>
              </a:rPr>
              <a:t>, and with other things for the purifying of the women;) 13 Then thus came every maiden unto the king; whatsoever she desired was given her to go with her out of the house of the women unto the king's house. </a:t>
            </a:r>
            <a:endParaRPr kumimoji="0" sz="36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3359869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59CA68-0E74-03C5-AFD4-2EBA7872940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BBE7B0E-4C2A-9A8F-0F50-1A9C708EC45B}"/>
              </a:ext>
            </a:extLst>
          </p:cNvPr>
          <p:cNvSpPr txBox="1"/>
          <p:nvPr/>
        </p:nvSpPr>
        <p:spPr>
          <a:xfrm>
            <a:off x="457200" y="457200"/>
            <a:ext cx="11277600" cy="5943600"/>
          </a:xfrm>
          <a:prstGeom prst="rect">
            <a:avLst/>
          </a:prstGeom>
          <a:noFill/>
        </p:spPr>
        <p:txBody>
          <a:bodyPr wrap="square" anchor="ctr"/>
          <a:lstStyle/>
          <a:p>
            <a:pPr lvl="0" algn="just">
              <a:defRPr/>
            </a:pPr>
            <a:r>
              <a:rPr lang="en-US" sz="3600" b="1" dirty="0">
                <a:solidFill>
                  <a:prstClr val="black"/>
                </a:solidFill>
                <a:latin typeface="Georgia"/>
              </a:rPr>
              <a:t>14 In the evening she went, and on the morrow she returned into the second house of the women, to the custody of Shaashgaz, the king's chamberlain, which kept the concubines: she came in unto the king no more, except the king delighted in her, and that she were called by name.</a:t>
            </a:r>
            <a:endParaRPr kumimoji="0" sz="36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4487703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76DE7D-AFD9-8C6D-966E-4700A48B38D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8B1ACB8-9DEE-91AC-7287-FFD93646E3EE}"/>
              </a:ext>
            </a:extLst>
          </p:cNvPr>
          <p:cNvSpPr txBox="1"/>
          <p:nvPr/>
        </p:nvSpPr>
        <p:spPr>
          <a:xfrm>
            <a:off x="457200" y="457200"/>
            <a:ext cx="11277600" cy="5943600"/>
          </a:xfrm>
          <a:prstGeom prst="rect">
            <a:avLst/>
          </a:prstGeom>
          <a:noFill/>
        </p:spPr>
        <p:txBody>
          <a:bodyPr wrap="square" anchor="ctr"/>
          <a:lstStyle/>
          <a:p>
            <a:pPr lvl="0" algn="just">
              <a:defRPr/>
            </a:pPr>
            <a:r>
              <a:rPr lang="en-US" sz="3600" b="1" dirty="0">
                <a:solidFill>
                  <a:prstClr val="black"/>
                </a:solidFill>
                <a:latin typeface="Georgia"/>
              </a:rPr>
              <a:t>Esther 2:15 Now when the turn of Esther, the daughter of Abihail the uncle of Mordecai, who had taken her for his daughter, was come to go in unto the king, she required nothing but what Hegai the king's chamberlain, the keeper of the women, appointed. And Esther obtained </a:t>
            </a:r>
            <a:r>
              <a:rPr lang="en-US" sz="3600" b="1" dirty="0" err="1">
                <a:solidFill>
                  <a:prstClr val="black"/>
                </a:solidFill>
                <a:latin typeface="Georgia"/>
              </a:rPr>
              <a:t>favour</a:t>
            </a:r>
            <a:r>
              <a:rPr lang="en-US" sz="3600" b="1" dirty="0">
                <a:solidFill>
                  <a:prstClr val="black"/>
                </a:solidFill>
                <a:latin typeface="Georgia"/>
              </a:rPr>
              <a:t> in the sight of all them that looked upon her.</a:t>
            </a:r>
            <a:endParaRPr kumimoji="0" sz="36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21044215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DE21A-1F29-30C5-E001-9C57D2326ED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ED9D786-3BB1-C16E-F94A-EDFDB71ED1F8}"/>
              </a:ext>
            </a:extLst>
          </p:cNvPr>
          <p:cNvSpPr txBox="1"/>
          <p:nvPr/>
        </p:nvSpPr>
        <p:spPr>
          <a:xfrm>
            <a:off x="457200" y="457200"/>
            <a:ext cx="11277600" cy="5943600"/>
          </a:xfrm>
          <a:prstGeom prst="rect">
            <a:avLst/>
          </a:prstGeom>
          <a:noFill/>
        </p:spPr>
        <p:txBody>
          <a:bodyPr wrap="square" anchor="ctr"/>
          <a:lstStyle/>
          <a:p>
            <a:pPr lvl="0" algn="just">
              <a:defRPr/>
            </a:pPr>
            <a:r>
              <a:rPr lang="en-US" sz="3600" b="1" dirty="0">
                <a:solidFill>
                  <a:prstClr val="black"/>
                </a:solidFill>
                <a:latin typeface="Georgia"/>
              </a:rPr>
              <a:t>Esther 2:16-18 So Esther was taken unto king Ahasuerus into his house royal in the tenth month, which is the month Tebeth, in the seventh year of his reign. 17 And the king loved Esther above all the women, and she obtained grace and </a:t>
            </a:r>
            <a:r>
              <a:rPr lang="en-US" sz="3600" b="1" dirty="0" err="1">
                <a:solidFill>
                  <a:prstClr val="black"/>
                </a:solidFill>
                <a:latin typeface="Georgia"/>
              </a:rPr>
              <a:t>favour</a:t>
            </a:r>
            <a:r>
              <a:rPr lang="en-US" sz="3600" b="1" dirty="0">
                <a:solidFill>
                  <a:prstClr val="black"/>
                </a:solidFill>
                <a:latin typeface="Georgia"/>
              </a:rPr>
              <a:t> in his sight more than all the virgins; so that he set the royal crown upon her head, and made her queen instead of Vashti. 18 Then the king made a great feast unto all his princes and his servants, even Esther's feast; and he made a release to the provinces, and gave gifts, according to the state of the king.</a:t>
            </a:r>
            <a:endParaRPr kumimoji="0" sz="36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0183324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C5F41-0982-5A65-5AD7-4644DC9956C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2C3F895-9B5F-81ED-8A4A-3629C6A221C4}"/>
              </a:ext>
            </a:extLst>
          </p:cNvPr>
          <p:cNvSpPr txBox="1"/>
          <p:nvPr/>
        </p:nvSpPr>
        <p:spPr>
          <a:xfrm>
            <a:off x="72886" y="71561"/>
            <a:ext cx="12046227" cy="6353895"/>
          </a:xfrm>
          <a:prstGeom prst="rect">
            <a:avLst/>
          </a:prstGeom>
          <a:noFill/>
        </p:spPr>
        <p:txBody>
          <a:bodyPr wrap="square" anchor="t"/>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prstClr val="black"/>
                </a:solidFill>
                <a:effectLst/>
                <a:uLnTx/>
                <a:uFillTx/>
                <a:latin typeface="Georgia"/>
                <a:ea typeface="+mn-ea"/>
                <a:cs typeface="+mn-cs"/>
              </a:rPr>
              <a:t>Esther 2:1-18   After these things, when the wrath of king Ahasuerus was appeased, he remembered Vashti, and what she had done, and what was decreed against her.  2 Then said the king's servants that ministered unto him, Let there be fair young virgins sought for the king:  3 And let the king appoint officers in all the provinces of his kingdom, that they may gather together all the fair young virgins unto Shushan the palace, to the house of the women, unto the custody of Hege the king's chamberlain, keeper of the women; and let their things for purification be given them:  4 And let the maiden which </a:t>
            </a:r>
            <a:r>
              <a:rPr kumimoji="0" lang="en-US" sz="2600" b="1" i="0" u="none" strike="noStrike" kern="1200" cap="none" spc="0" normalizeH="0" baseline="0" noProof="0" dirty="0" err="1">
                <a:ln>
                  <a:noFill/>
                </a:ln>
                <a:solidFill>
                  <a:prstClr val="black"/>
                </a:solidFill>
                <a:effectLst/>
                <a:uLnTx/>
                <a:uFillTx/>
                <a:latin typeface="Georgia"/>
                <a:ea typeface="+mn-ea"/>
                <a:cs typeface="+mn-cs"/>
              </a:rPr>
              <a:t>pleaseth</a:t>
            </a:r>
            <a:r>
              <a:rPr kumimoji="0" lang="en-US" sz="2600" b="1" i="0" u="none" strike="noStrike" kern="1200" cap="none" spc="0" normalizeH="0" baseline="0" noProof="0" dirty="0">
                <a:ln>
                  <a:noFill/>
                </a:ln>
                <a:solidFill>
                  <a:prstClr val="black"/>
                </a:solidFill>
                <a:effectLst/>
                <a:uLnTx/>
                <a:uFillTx/>
                <a:latin typeface="Georgia"/>
                <a:ea typeface="+mn-ea"/>
                <a:cs typeface="+mn-cs"/>
              </a:rPr>
              <a:t> the king be queen instead of Vashti. And the thing pleased the king; and he did so.  5 Now in Shushan the palace there was a certain Jew, whose name was Mordecai, the son of Jair, the son of Shimei, the son of Kish, a Benjamite;  6 Who had been carried away from Jerusalem with the captivity which had been carried away with Jeconiah king of Judah, whom Nebuchadnezzar the king of Babylon had carried away.  </a:t>
            </a:r>
            <a:endParaRPr kumimoji="0" sz="26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8445494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0CD60F-D8A0-6130-FCB3-26878F08640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E4EC157-40DC-C75D-D043-3FE6C818CF01}"/>
              </a:ext>
            </a:extLst>
          </p:cNvPr>
          <p:cNvSpPr txBox="1"/>
          <p:nvPr/>
        </p:nvSpPr>
        <p:spPr>
          <a:xfrm>
            <a:off x="72886" y="71561"/>
            <a:ext cx="12046227" cy="6353895"/>
          </a:xfrm>
          <a:prstGeom prst="rect">
            <a:avLst/>
          </a:prstGeom>
          <a:noFill/>
        </p:spPr>
        <p:txBody>
          <a:bodyPr wrap="square" anchor="t"/>
          <a:lstStyle/>
          <a:p>
            <a:pPr lvl="0" algn="just">
              <a:defRPr/>
            </a:pPr>
            <a:r>
              <a:rPr lang="en-US" sz="2600" b="1" dirty="0">
                <a:solidFill>
                  <a:prstClr val="black"/>
                </a:solidFill>
                <a:latin typeface="Georgia"/>
              </a:rPr>
              <a:t>7 And he brought up Hadassah, that is, Esther, his uncle's daughter: for she had neither father nor mother, and the maid was fair and beautiful; whom Mordecai, when her father and mother were dead, took for his own daughter.  8 So it came to pass, when the king's commandment and his decree was heard, and when many maidens were gathered together unto Shushan the palace, to the custody of Hegai, that Esther was brought also unto the king's house, to the custody of Hegai, keeper of the women.  9 And the maiden pleased him, and she obtained kindness of him; and he speedily gave her </a:t>
            </a:r>
            <a:r>
              <a:rPr lang="en-US" sz="2600" b="1" dirty="0" err="1">
                <a:solidFill>
                  <a:prstClr val="black"/>
                </a:solidFill>
                <a:latin typeface="Georgia"/>
              </a:rPr>
              <a:t>her</a:t>
            </a:r>
            <a:r>
              <a:rPr lang="en-US" sz="2600" b="1" dirty="0">
                <a:solidFill>
                  <a:prstClr val="black"/>
                </a:solidFill>
                <a:latin typeface="Georgia"/>
              </a:rPr>
              <a:t> things for purification, with such things as belonged to her, and seven maidens, which were meet to be given her, out of the king's house: and he preferred her and her maids unto the best place of the house of the women.  10 Esther had not shewed her people nor her kindred: for Mordecai had charged her that she should not shew it.  11 And Mordecai walked every day before the court of the women's house, to know how Esther did, and what should become of her.  </a:t>
            </a:r>
            <a:endParaRPr kumimoji="0" sz="26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3545341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F5A3CC-19EB-45E5-996E-1D086B346BA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BBC48F2-5B33-4676-0412-FB1EF70E056D}"/>
              </a:ext>
            </a:extLst>
          </p:cNvPr>
          <p:cNvSpPr txBox="1"/>
          <p:nvPr/>
        </p:nvSpPr>
        <p:spPr>
          <a:xfrm>
            <a:off x="72886" y="71561"/>
            <a:ext cx="12046227" cy="6353895"/>
          </a:xfrm>
          <a:prstGeom prst="rect">
            <a:avLst/>
          </a:prstGeom>
          <a:noFill/>
        </p:spPr>
        <p:txBody>
          <a:bodyPr wrap="square" anchor="t"/>
          <a:lstStyle/>
          <a:p>
            <a:pPr lvl="0" algn="just">
              <a:defRPr/>
            </a:pPr>
            <a:r>
              <a:rPr lang="en-US" sz="2600" b="1" dirty="0">
                <a:solidFill>
                  <a:prstClr val="black"/>
                </a:solidFill>
                <a:latin typeface="Georgia"/>
              </a:rPr>
              <a:t>12 Now when every maid's turn was come to go in to king Ahasuerus, after that she had been twelve months, according to the manner of the women, (for so were the days of their purifications accomplished, to wit, six months with oil of myrrh, and six months with sweet </a:t>
            </a:r>
            <a:r>
              <a:rPr lang="en-US" sz="2600" b="1" dirty="0" err="1">
                <a:solidFill>
                  <a:prstClr val="black"/>
                </a:solidFill>
                <a:latin typeface="Georgia"/>
              </a:rPr>
              <a:t>odours</a:t>
            </a:r>
            <a:r>
              <a:rPr lang="en-US" sz="2600" b="1" dirty="0">
                <a:solidFill>
                  <a:prstClr val="black"/>
                </a:solidFill>
                <a:latin typeface="Georgia"/>
              </a:rPr>
              <a:t>, and with other things for the purifying of the women;)  13 Then thus came every maiden unto the king; whatsoever she desired was given her to go with her out of the house of the women unto the king's house.  14 In the evening she went, and on the morrow she returned into the second house of the women, to the custody of Shaashgaz, the king's chamberlain, which kept the concubines: she came in unto the king no more, except the king delighted in her, and that she were called by name.  15 Now when the turn of Esther, the daughter of Abihail the uncle of Mordecai, who had taken her for his daughter, was come to go in unto the king, she required nothing but what Hegai the king's chamberlain, the keeper of the women, appointed. And Esther obtained </a:t>
            </a:r>
            <a:r>
              <a:rPr lang="en-US" sz="2600" b="1" dirty="0" err="1">
                <a:solidFill>
                  <a:prstClr val="black"/>
                </a:solidFill>
                <a:latin typeface="Georgia"/>
              </a:rPr>
              <a:t>favour</a:t>
            </a:r>
            <a:r>
              <a:rPr lang="en-US" sz="2600" b="1" dirty="0">
                <a:solidFill>
                  <a:prstClr val="black"/>
                </a:solidFill>
                <a:latin typeface="Georgia"/>
              </a:rPr>
              <a:t> in the sight of all them that looked upon her.  </a:t>
            </a:r>
            <a:endParaRPr kumimoji="0" sz="26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4529678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219DA9-308D-1E97-0395-2A9665F8AED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16EEE7B-CBCA-DB48-FFBA-1D3774CCCE3E}"/>
              </a:ext>
            </a:extLst>
          </p:cNvPr>
          <p:cNvSpPr txBox="1"/>
          <p:nvPr/>
        </p:nvSpPr>
        <p:spPr>
          <a:xfrm>
            <a:off x="72886" y="71561"/>
            <a:ext cx="12046227" cy="6353895"/>
          </a:xfrm>
          <a:prstGeom prst="rect">
            <a:avLst/>
          </a:prstGeom>
          <a:noFill/>
        </p:spPr>
        <p:txBody>
          <a:bodyPr wrap="square" anchor="t"/>
          <a:lstStyle/>
          <a:p>
            <a:pPr lvl="0" algn="just">
              <a:defRPr/>
            </a:pPr>
            <a:r>
              <a:rPr lang="en-US" sz="2600" b="1" dirty="0">
                <a:solidFill>
                  <a:prstClr val="black"/>
                </a:solidFill>
                <a:latin typeface="Georgia"/>
              </a:rPr>
              <a:t>16 So Esther was taken unto king Ahasuerus into his house royal in the tenth month, which is the month Tebeth, in the seventh year of his reign.  17 And the king loved Esther above all the women, and she obtained grace and </a:t>
            </a:r>
            <a:r>
              <a:rPr lang="en-US" sz="2600" b="1" dirty="0" err="1">
                <a:solidFill>
                  <a:prstClr val="black"/>
                </a:solidFill>
                <a:latin typeface="Georgia"/>
              </a:rPr>
              <a:t>favour</a:t>
            </a:r>
            <a:r>
              <a:rPr lang="en-US" sz="2600" b="1" dirty="0">
                <a:solidFill>
                  <a:prstClr val="black"/>
                </a:solidFill>
                <a:latin typeface="Georgia"/>
              </a:rPr>
              <a:t> in his sight more than all the virgins; so that he set the royal crown upon her head, and made her queen instead of Vashti.  18 Then the king made a great feast unto all his princes and his servants, even Esther's feast; and he made a release to the provinces, and gave gifts, according to the state of the king.</a:t>
            </a:r>
            <a:endParaRPr kumimoji="0" sz="26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37964411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4E0C92-A91C-32ED-6D7E-00061E2A5DC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8DB935D-D854-3B04-2043-5E98EE071379}"/>
              </a:ext>
            </a:extLst>
          </p:cNvPr>
          <p:cNvSpPr txBox="1"/>
          <p:nvPr/>
        </p:nvSpPr>
        <p:spPr>
          <a:xfrm>
            <a:off x="493295" y="2638188"/>
            <a:ext cx="11183352" cy="1925764"/>
          </a:xfrm>
          <a:prstGeom prst="rect">
            <a:avLst/>
          </a:prstGeom>
          <a:noFill/>
        </p:spPr>
        <p:txBody>
          <a:bodyPr wrap="square"/>
          <a:lstStyle/>
          <a:p>
            <a:pPr lvl="0" algn="ctr">
              <a:defRPr/>
            </a:pPr>
            <a:r>
              <a:rPr lang="en-US" sz="6000" b="1" dirty="0">
                <a:solidFill>
                  <a:prstClr val="black"/>
                </a:solidFill>
                <a:latin typeface="Georgia"/>
              </a:rPr>
              <a:t>The Beauty Contest:</a:t>
            </a:r>
          </a:p>
          <a:p>
            <a:pPr lvl="0" algn="ctr">
              <a:defRPr/>
            </a:pPr>
            <a:r>
              <a:rPr lang="en-US" sz="6000" b="1" dirty="0">
                <a:solidFill>
                  <a:prstClr val="black"/>
                </a:solidFill>
                <a:latin typeface="Georgia"/>
              </a:rPr>
              <a:t>Esther 2:1-18</a:t>
            </a:r>
          </a:p>
        </p:txBody>
      </p:sp>
      <p:pic>
        <p:nvPicPr>
          <p:cNvPr id="4" name="Picture 3">
            <a:extLst>
              <a:ext uri="{FF2B5EF4-FFF2-40B4-BE49-F238E27FC236}">
                <a16:creationId xmlns:a16="http://schemas.microsoft.com/office/drawing/2014/main" id="{76ABB784-B782-D9B1-B6E6-E0F2336997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79664" y="341814"/>
            <a:ext cx="4432672" cy="1108168"/>
          </a:xfrm>
          <a:prstGeom prst="rect">
            <a:avLst/>
          </a:prstGeom>
        </p:spPr>
      </p:pic>
      <p:sp>
        <p:nvSpPr>
          <p:cNvPr id="5" name="TextBox 4">
            <a:extLst>
              <a:ext uri="{FF2B5EF4-FFF2-40B4-BE49-F238E27FC236}">
                <a16:creationId xmlns:a16="http://schemas.microsoft.com/office/drawing/2014/main" id="{9F287353-190E-9CB9-DBF1-C4F146153798}"/>
              </a:ext>
            </a:extLst>
          </p:cNvPr>
          <p:cNvSpPr txBox="1"/>
          <p:nvPr/>
        </p:nvSpPr>
        <p:spPr>
          <a:xfrm>
            <a:off x="0" y="6361529"/>
            <a:ext cx="1219200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True Words Baptist </a:t>
            </a:r>
            <a:r>
              <a:rPr kumimoji="0" lang="en-US" sz="2000" b="1" i="0" u="none" strike="noStrike" kern="1200" cap="none" spc="0" normalizeH="0" baseline="0" noProof="0">
                <a:ln>
                  <a:noFill/>
                </a:ln>
                <a:solidFill>
                  <a:prstClr val="black"/>
                </a:solidFill>
                <a:effectLst/>
                <a:uLnTx/>
                <a:uFillTx/>
                <a:latin typeface="Georgia" panose="02040502050405020303" pitchFamily="18" charset="0"/>
                <a:ea typeface="+mn-ea"/>
                <a:cs typeface="+mn-cs"/>
              </a:rPr>
              <a:t>Church | </a:t>
            </a:r>
            <a:r>
              <a:rPr kumimoji="0" lang="en-US" sz="20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1377 S. 20</a:t>
            </a:r>
            <a:r>
              <a:rPr kumimoji="0" lang="en-US" sz="2000" b="1" i="0" u="none" strike="noStrike" kern="1200" cap="none" spc="0" normalizeH="0" baseline="30000" noProof="0" dirty="0">
                <a:ln>
                  <a:noFill/>
                </a:ln>
                <a:solidFill>
                  <a:prstClr val="black"/>
                </a:solidFill>
                <a:effectLst/>
                <a:uLnTx/>
                <a:uFillTx/>
                <a:latin typeface="Georgia" panose="02040502050405020303" pitchFamily="18" charset="0"/>
                <a:ea typeface="+mn-ea"/>
                <a:cs typeface="+mn-cs"/>
              </a:rPr>
              <a:t>th</a:t>
            </a:r>
            <a:r>
              <a:rPr kumimoji="0" lang="en-US" sz="20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St. Louisville, </a:t>
            </a:r>
            <a:r>
              <a:rPr kumimoji="0" lang="en-US" sz="2000" b="1" i="0" u="none" strike="noStrike" kern="1200" cap="none" spc="0" normalizeH="0" baseline="0" noProof="0">
                <a:ln>
                  <a:noFill/>
                </a:ln>
                <a:solidFill>
                  <a:prstClr val="black"/>
                </a:solidFill>
                <a:effectLst/>
                <a:uLnTx/>
                <a:uFillTx/>
                <a:latin typeface="Georgia" panose="02040502050405020303" pitchFamily="18" charset="0"/>
                <a:ea typeface="+mn-ea"/>
                <a:cs typeface="+mn-cs"/>
              </a:rPr>
              <a:t>KY | </a:t>
            </a:r>
            <a:r>
              <a:rPr kumimoji="0" lang="en-US" sz="20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TrueWordsBaptist.org</a:t>
            </a:r>
          </a:p>
        </p:txBody>
      </p:sp>
    </p:spTree>
    <p:extLst>
      <p:ext uri="{BB962C8B-B14F-4D97-AF65-F5344CB8AC3E}">
        <p14:creationId xmlns:p14="http://schemas.microsoft.com/office/powerpoint/2010/main" val="14400161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67BB79-CAA2-0625-A916-13FA3FF7826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566042C-C954-0DC2-8FE4-D001A90D2528}"/>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black"/>
                </a:solidFill>
                <a:effectLst/>
                <a:uLnTx/>
                <a:uFillTx/>
                <a:latin typeface="Georgia"/>
                <a:ea typeface="+mn-ea"/>
                <a:cs typeface="+mn-cs"/>
              </a:rPr>
              <a:t>Esther 2:1 After these things, when the wrath of king Ahasuerus was appeased, he remembered Vashti, and what she had done, and what was decreed against her.</a:t>
            </a:r>
            <a:endParaRPr kumimoji="0" sz="48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6410200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074A9D-58D1-6C55-AD2F-B893FB6E763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7B16AF4-7D7C-7612-D054-E5F5243846B6}"/>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Georgia"/>
                <a:ea typeface="+mn-ea"/>
                <a:cs typeface="+mn-cs"/>
              </a:rPr>
              <a:t>Esther 2:2-4 Then said the king's servants that ministered unto him, Let there be fair young virgins sought for the king: 3 And let the king appoint officers in all the provinces of his kingdom, that they may gather together all the fair young virgins unto Shushan the palace, to the house of the women, unto the custody of Hege the king's chamberlain, keeper of the women; and let their things for purification be given them: 4 And let the maiden which </a:t>
            </a:r>
            <a:r>
              <a:rPr kumimoji="0" lang="en-US" sz="3600" b="1" i="0" u="none" strike="noStrike" kern="1200" cap="none" spc="0" normalizeH="0" baseline="0" noProof="0" dirty="0" err="1">
                <a:ln>
                  <a:noFill/>
                </a:ln>
                <a:solidFill>
                  <a:prstClr val="black"/>
                </a:solidFill>
                <a:effectLst/>
                <a:uLnTx/>
                <a:uFillTx/>
                <a:latin typeface="Georgia"/>
                <a:ea typeface="+mn-ea"/>
                <a:cs typeface="+mn-cs"/>
              </a:rPr>
              <a:t>pleaseth</a:t>
            </a:r>
            <a:r>
              <a:rPr kumimoji="0" lang="en-US" sz="3600" b="1" i="0" u="none" strike="noStrike" kern="1200" cap="none" spc="0" normalizeH="0" baseline="0" noProof="0" dirty="0">
                <a:ln>
                  <a:noFill/>
                </a:ln>
                <a:solidFill>
                  <a:prstClr val="black"/>
                </a:solidFill>
                <a:effectLst/>
                <a:uLnTx/>
                <a:uFillTx/>
                <a:latin typeface="Georgia"/>
                <a:ea typeface="+mn-ea"/>
                <a:cs typeface="+mn-cs"/>
              </a:rPr>
              <a:t> the king be queen instead of Vashti. And the thing pleased the king; and he did so.</a:t>
            </a:r>
            <a:endParaRPr kumimoji="0" sz="36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33523162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45A61B-B500-C587-CEF5-43A722CF0C2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C5EDB81-974A-5464-4821-250CDB86BCFC}"/>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Georgia"/>
                <a:ea typeface="+mn-ea"/>
                <a:cs typeface="+mn-cs"/>
              </a:rPr>
              <a:t>Esther 2:5-7 Now in Shushan the palace there was a certain Jew, whose name was Mordecai, the son of Jair, the son of Shimei, the son of Kish, a Benjamite; 6 Who had been carried away from Jerusalem with the captivity which had been carried away with Jeconiah king of Judah, whom Nebuchadnezzar the king of Babylon had carried away. 7 And he brought up Hadassah, that is, Esther, his uncle's daughter: for she had neither father nor mother, and the maid was fair and beautiful; whom Mordecai, when her father and mother were dead, took for his own daughter.</a:t>
            </a:r>
            <a:endParaRPr kumimoji="0" sz="32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6300787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111995</TotalTime>
  <Words>1612</Words>
  <Application>Microsoft Office PowerPoint</Application>
  <PresentationFormat>Widescreen</PresentationFormat>
  <Paragraphs>20</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joshwlc</dc:creator>
  <cp:lastModifiedBy>Nathan Holmes</cp:lastModifiedBy>
  <cp:revision>770</cp:revision>
  <cp:lastPrinted>2020-01-28T17:57:24Z</cp:lastPrinted>
  <dcterms:created xsi:type="dcterms:W3CDTF">2019-08-31T20:33:16Z</dcterms:created>
  <dcterms:modified xsi:type="dcterms:W3CDTF">2026-07-07T16:29:42Z</dcterms:modified>
</cp:coreProperties>
</file>