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72" r:id="rId2"/>
    <p:sldId id="271" r:id="rId3"/>
    <p:sldId id="355" r:id="rId4"/>
    <p:sldId id="273" r:id="rId5"/>
    <p:sldId id="309" r:id="rId6"/>
    <p:sldId id="356" r:id="rId7"/>
    <p:sldId id="357" r:id="rId8"/>
    <p:sldId id="358" r:id="rId9"/>
    <p:sldId id="359" r:id="rId10"/>
    <p:sldId id="360" r:id="rId11"/>
    <p:sldId id="361" r:id="rId12"/>
    <p:sldId id="362" r:id="rId13"/>
    <p:sldId id="363" r:id="rId14"/>
    <p:sldId id="364" r:id="rId15"/>
    <p:sldId id="365" r:id="rId16"/>
    <p:sldId id="366" r:id="rId17"/>
    <p:sldId id="367" r:id="rId18"/>
    <p:sldId id="369" r:id="rId19"/>
    <p:sldId id="371" r:id="rId20"/>
    <p:sldId id="372" r:id="rId21"/>
    <p:sldId id="373" r:id="rId22"/>
    <p:sldId id="374" r:id="rId23"/>
    <p:sldId id="375" r:id="rId24"/>
    <p:sldId id="376" r:id="rId25"/>
    <p:sldId id="354" r:id="rId26"/>
  </p:sldIdLst>
  <p:sldSz cx="12192000" cy="6858000"/>
  <p:notesSz cx="7010400" cy="92360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8FDB9"/>
    <a:srgbClr val="99FF33"/>
    <a:srgbClr val="FF9900"/>
    <a:srgbClr val="FF505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306799F8-075E-4A3A-A7F6-7FBC6576F1A4}" styleName="Themed Style 2 - Accent 3">
    <a:tblBg>
      <a:fillRef idx="3">
        <a:schemeClr val="accent3"/>
      </a:fillRef>
      <a:effectRef idx="3">
        <a:schemeClr val="accent3"/>
      </a:effectRef>
    </a:tblBg>
    <a:wholeTbl>
      <a:tcTxStyle>
        <a:fontRef idx="minor">
          <a:scrgbClr r="0" g="0" b="0"/>
        </a:fontRef>
        <a:schemeClr val="lt1"/>
      </a:tcTxStyle>
      <a:tcStyle>
        <a:tcBdr>
          <a:left>
            <a:lnRef idx="1">
              <a:schemeClr val="accent3">
                <a:tint val="50000"/>
              </a:schemeClr>
            </a:lnRef>
          </a:left>
          <a:right>
            <a:lnRef idx="1">
              <a:schemeClr val="accent3">
                <a:tint val="50000"/>
              </a:schemeClr>
            </a:lnRef>
          </a:right>
          <a:top>
            <a:lnRef idx="1">
              <a:schemeClr val="accent3">
                <a:tint val="50000"/>
              </a:schemeClr>
            </a:lnRef>
          </a:top>
          <a:bottom>
            <a:lnRef idx="1">
              <a:schemeClr val="accent3">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35758FB7-9AC5-4552-8A53-C91805E547FA}" styleName="Themed Style 1 - Accent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22838BEF-8BB2-4498-84A7-C5851F593DF1}" styleName="Medium Style 4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5202B0CA-FC54-4496-8BCA-5EF66A818D29}" styleName="Dark Style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dk1">
              <a:tint val="20000"/>
            </a:schemeClr>
          </a:solidFill>
        </a:fill>
      </a:tcStyle>
    </a:lastRow>
    <a:firstRow>
      <a:tcTxStyle b="on">
        <a:fontRef idx="minor">
          <a:scrgbClr r="0" g="0" b="0"/>
        </a:fontRef>
        <a:schemeClr val="lt1"/>
      </a:tcTxStyle>
      <a:tcStyle>
        <a:tcBdr/>
        <a:fill>
          <a:solidFill>
            <a:schemeClr val="dk1"/>
          </a:solidFill>
        </a:fill>
      </a:tcStyle>
    </a:firstRow>
  </a:tblStyle>
  <a:tblStyle styleId="{0660B408-B3CF-4A94-85FC-2B1E0A45F4A2}" styleName="Dark Style 2 - Accent 1/Accent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 styleId="{46F890A9-2807-4EBB-B81D-B2AA78EC7F39}" styleName="Dark Style 2 - Accent 5/Accent 6">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5">
              <a:tint val="20000"/>
            </a:schemeClr>
          </a:solidFill>
        </a:fill>
      </a:tcStyle>
    </a:lastRow>
    <a:firstRow>
      <a:tcTxStyle b="on">
        <a:fontRef idx="minor">
          <a:scrgbClr r="0" g="0" b="0"/>
        </a:fontRef>
        <a:schemeClr val="lt1"/>
      </a:tcTxStyle>
      <a:tcStyle>
        <a:tcBdr/>
        <a:fill>
          <a:solidFill>
            <a:schemeClr val="accent6"/>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353" autoAdjust="0"/>
    <p:restoredTop sz="94660"/>
  </p:normalViewPr>
  <p:slideViewPr>
    <p:cSldViewPr snapToGrid="0">
      <p:cViewPr varScale="1">
        <p:scale>
          <a:sx n="80" d="100"/>
          <a:sy n="80" d="100"/>
        </p:scale>
        <p:origin x="80" y="162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97ECB30F-22F0-4C62-BDD3-2949EA4DFCF9}" type="datetimeFigureOut">
              <a:rPr lang="en-US" smtClean="0"/>
              <a:t>5/2/2026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38081271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7ECB30F-22F0-4C62-BDD3-2949EA4DFCF9}" type="datetimeFigureOut">
              <a:rPr lang="en-US" smtClean="0"/>
              <a:t>5/2/2026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8235415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7ECB30F-22F0-4C62-BDD3-2949EA4DFCF9}" type="datetimeFigureOut">
              <a:rPr lang="en-US" smtClean="0"/>
              <a:t>5/2/2026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28886003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7ECB30F-22F0-4C62-BDD3-2949EA4DFCF9}" type="datetimeFigureOut">
              <a:rPr lang="en-US" smtClean="0"/>
              <a:t>5/2/2026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36647830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7ECB30F-22F0-4C62-BDD3-2949EA4DFCF9}" type="datetimeFigureOut">
              <a:rPr lang="en-US" smtClean="0"/>
              <a:t>5/2/2026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6141640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97ECB30F-22F0-4C62-BDD3-2949EA4DFCF9}" type="datetimeFigureOut">
              <a:rPr lang="en-US" smtClean="0"/>
              <a:t>5/2/2026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22538128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97ECB30F-22F0-4C62-BDD3-2949EA4DFCF9}" type="datetimeFigureOut">
              <a:rPr lang="en-US" smtClean="0"/>
              <a:t>5/2/2026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4966644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97ECB30F-22F0-4C62-BDD3-2949EA4DFCF9}" type="datetimeFigureOut">
              <a:rPr lang="en-US" smtClean="0"/>
              <a:t>5/2/2026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40475856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7ECB30F-22F0-4C62-BDD3-2949EA4DFCF9}" type="datetimeFigureOut">
              <a:rPr lang="en-US" smtClean="0"/>
              <a:t>5/2/2026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6429624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7ECB30F-22F0-4C62-BDD3-2949EA4DFCF9}" type="datetimeFigureOut">
              <a:rPr lang="en-US" smtClean="0"/>
              <a:t>5/2/2026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7178964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7ECB30F-22F0-4C62-BDD3-2949EA4DFCF9}" type="datetimeFigureOut">
              <a:rPr lang="en-US" smtClean="0"/>
              <a:t>5/2/2026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6582847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7ECB30F-22F0-4C62-BDD3-2949EA4DFCF9}" type="datetimeFigureOut">
              <a:rPr lang="en-US" smtClean="0"/>
              <a:t>5/2/2026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0506F4D-05AF-40BD-A504-F8A87CE4079F}" type="slidenum">
              <a:rPr lang="en-US" smtClean="0"/>
              <a:t>‹#›</a:t>
            </a:fld>
            <a:endParaRPr lang="en-US"/>
          </a:p>
        </p:txBody>
      </p:sp>
    </p:spTree>
    <p:extLst>
      <p:ext uri="{BB962C8B-B14F-4D97-AF65-F5344CB8AC3E}">
        <p14:creationId xmlns:p14="http://schemas.microsoft.com/office/powerpoint/2010/main" val="1947313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7B235376-FD3D-4538-CBE5-38F0BCF0CCD7}"/>
              </a:ext>
            </a:extLst>
          </p:cNvPr>
          <p:cNvSpPr txBox="1"/>
          <p:nvPr/>
        </p:nvSpPr>
        <p:spPr>
          <a:xfrm>
            <a:off x="198784" y="2256607"/>
            <a:ext cx="11807686" cy="2344786"/>
          </a:xfrm>
          <a:prstGeom prst="rect">
            <a:avLst/>
          </a:prstGeom>
          <a:noFill/>
        </p:spPr>
        <p:txBody>
          <a:bodyPr wrap="square"/>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5400" b="1" dirty="0">
                <a:solidFill>
                  <a:prstClr val="black"/>
                </a:solidFill>
                <a:latin typeface="Georgia"/>
              </a:rPr>
              <a:t>Strengthened With All Might: Colossians 1:9-14</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6600" b="1" i="0" u="none" strike="noStrike" kern="1200" cap="none" spc="0" normalizeH="0" baseline="0" noProof="0" dirty="0">
                <a:ln>
                  <a:noFill/>
                </a:ln>
                <a:solidFill>
                  <a:prstClr val="black"/>
                </a:solidFill>
                <a:effectLst/>
                <a:uLnTx/>
                <a:uFillTx/>
                <a:latin typeface="Georgia"/>
                <a:ea typeface="+mn-ea"/>
                <a:cs typeface="+mn-cs"/>
              </a:rPr>
              <a:t>Sunday School</a:t>
            </a:r>
            <a:endParaRPr kumimoji="0" lang="en-US" sz="4800" b="1" i="0" u="none" strike="noStrike" kern="1200" cap="none" spc="0" normalizeH="0" baseline="0" noProof="0" dirty="0">
              <a:ln>
                <a:noFill/>
              </a:ln>
              <a:solidFill>
                <a:prstClr val="black"/>
              </a:solidFill>
              <a:effectLst/>
              <a:uLnTx/>
              <a:uFillTx/>
              <a:latin typeface="Georgia"/>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lang="en-US" sz="4800" b="1" dirty="0">
                <a:solidFill>
                  <a:prstClr val="black"/>
                </a:solidFill>
                <a:latin typeface="Georgia"/>
              </a:rPr>
              <a:t>Nathan Holmes</a:t>
            </a:r>
            <a:endParaRPr kumimoji="0" sz="4800" b="1" i="0" u="none" strike="noStrike" kern="1200" cap="none" spc="0" normalizeH="0" baseline="0" noProof="0" dirty="0">
              <a:ln>
                <a:noFill/>
              </a:ln>
              <a:solidFill>
                <a:prstClr val="black"/>
              </a:solidFill>
              <a:effectLst/>
              <a:uLnTx/>
              <a:uFillTx/>
              <a:latin typeface="Georgia"/>
              <a:ea typeface="+mn-ea"/>
              <a:cs typeface="+mn-cs"/>
            </a:endParaRPr>
          </a:p>
        </p:txBody>
      </p:sp>
      <p:pic>
        <p:nvPicPr>
          <p:cNvPr id="4" name="Picture 3">
            <a:extLst>
              <a:ext uri="{FF2B5EF4-FFF2-40B4-BE49-F238E27FC236}">
                <a16:creationId xmlns:a16="http://schemas.microsoft.com/office/drawing/2014/main" id="{FF9E7204-8E69-908C-D2CF-17B9C7B5AD5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79664" y="341814"/>
            <a:ext cx="4432672" cy="1108168"/>
          </a:xfrm>
          <a:prstGeom prst="rect">
            <a:avLst/>
          </a:prstGeom>
        </p:spPr>
      </p:pic>
      <p:sp>
        <p:nvSpPr>
          <p:cNvPr id="5" name="TextBox 4">
            <a:extLst>
              <a:ext uri="{FF2B5EF4-FFF2-40B4-BE49-F238E27FC236}">
                <a16:creationId xmlns:a16="http://schemas.microsoft.com/office/drawing/2014/main" id="{8FCE3D8E-3795-99F4-E100-F4BC1B0583BD}"/>
              </a:ext>
            </a:extLst>
          </p:cNvPr>
          <p:cNvSpPr txBox="1"/>
          <p:nvPr/>
        </p:nvSpPr>
        <p:spPr>
          <a:xfrm>
            <a:off x="0" y="6361529"/>
            <a:ext cx="12192000" cy="40011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effectLst/>
                <a:uLnTx/>
                <a:uFillTx/>
                <a:latin typeface="Georgia" panose="02040502050405020303" pitchFamily="18" charset="0"/>
                <a:ea typeface="+mn-ea"/>
                <a:cs typeface="+mn-cs"/>
              </a:rPr>
              <a:t>True Words Baptist Church | 1377 S. 20</a:t>
            </a:r>
            <a:r>
              <a:rPr kumimoji="0" lang="en-US" sz="2000" b="1" i="0" u="none" strike="noStrike" kern="1200" cap="none" spc="0" normalizeH="0" baseline="30000" noProof="0" dirty="0">
                <a:ln>
                  <a:noFill/>
                </a:ln>
                <a:effectLst/>
                <a:uLnTx/>
                <a:uFillTx/>
                <a:latin typeface="Georgia" panose="02040502050405020303" pitchFamily="18" charset="0"/>
                <a:ea typeface="+mn-ea"/>
                <a:cs typeface="+mn-cs"/>
              </a:rPr>
              <a:t>th</a:t>
            </a:r>
            <a:r>
              <a:rPr kumimoji="0" lang="en-US" sz="2000" b="1" i="0" u="none" strike="noStrike" kern="1200" cap="none" spc="0" normalizeH="0" baseline="0" noProof="0" dirty="0">
                <a:ln>
                  <a:noFill/>
                </a:ln>
                <a:effectLst/>
                <a:uLnTx/>
                <a:uFillTx/>
                <a:latin typeface="Georgia" panose="02040502050405020303" pitchFamily="18" charset="0"/>
                <a:ea typeface="+mn-ea"/>
                <a:cs typeface="+mn-cs"/>
              </a:rPr>
              <a:t> St. Louisville, KY | TrueWordsBaptist.org</a:t>
            </a:r>
          </a:p>
        </p:txBody>
      </p:sp>
    </p:spTree>
    <p:extLst>
      <p:ext uri="{BB962C8B-B14F-4D97-AF65-F5344CB8AC3E}">
        <p14:creationId xmlns:p14="http://schemas.microsoft.com/office/powerpoint/2010/main" val="75263871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F9CCE9F-7E57-079B-9E52-C6D497647062}"/>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3BD1BE67-1E63-F496-311B-C77C3DF9ECA7}"/>
              </a:ext>
            </a:extLst>
          </p:cNvPr>
          <p:cNvSpPr txBox="1"/>
          <p:nvPr/>
        </p:nvSpPr>
        <p:spPr>
          <a:xfrm>
            <a:off x="457200" y="457200"/>
            <a:ext cx="11277600" cy="5943600"/>
          </a:xfrm>
          <a:prstGeom prst="rect">
            <a:avLst/>
          </a:prstGeom>
          <a:noFill/>
        </p:spPr>
        <p:txBody>
          <a:bodyPr wrap="square" anchor="ct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4400" b="1" i="0" u="none" strike="noStrike" kern="1200" cap="none" spc="0" normalizeH="0" baseline="0" noProof="0" dirty="0">
                <a:ln>
                  <a:noFill/>
                </a:ln>
                <a:solidFill>
                  <a:prstClr val="black"/>
                </a:solidFill>
                <a:effectLst/>
                <a:uLnTx/>
                <a:uFillTx/>
                <a:latin typeface="Georgia"/>
                <a:ea typeface="+mn-ea"/>
                <a:cs typeface="+mn-cs"/>
              </a:rPr>
              <a:t>Philippians 1:3-5 I thank my God upon every remembrance of you, 4 Always in every prayer of mine for you all making request with joy, 5 For your fellowship in the gospel from the first day until now;</a:t>
            </a:r>
            <a:endParaRPr kumimoji="0" sz="4400" b="1" i="0" u="none"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145888568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9D7B41E-FD5E-0640-64F0-A7CA3718F46E}"/>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507C4EE6-B686-AB16-B456-E99CDC61060F}"/>
              </a:ext>
            </a:extLst>
          </p:cNvPr>
          <p:cNvSpPr txBox="1"/>
          <p:nvPr/>
        </p:nvSpPr>
        <p:spPr>
          <a:xfrm>
            <a:off x="457200" y="457200"/>
            <a:ext cx="11277600" cy="5943600"/>
          </a:xfrm>
          <a:prstGeom prst="rect">
            <a:avLst/>
          </a:prstGeom>
          <a:noFill/>
        </p:spPr>
        <p:txBody>
          <a:bodyPr wrap="square" anchor="ct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4400" b="1" i="0" u="none" strike="noStrike" kern="1200" cap="none" spc="0" normalizeH="0" baseline="0" noProof="0" dirty="0">
                <a:ln>
                  <a:noFill/>
                </a:ln>
                <a:solidFill>
                  <a:prstClr val="black"/>
                </a:solidFill>
                <a:effectLst/>
                <a:uLnTx/>
                <a:uFillTx/>
                <a:latin typeface="Georgia"/>
                <a:ea typeface="+mn-ea"/>
                <a:cs typeface="+mn-cs"/>
              </a:rPr>
              <a:t>Colossians 1:9 For this cause we also, since the day we heard it, do not cease to pray for you, and to desire that ye might be filled with the knowledge of his will in all wisdom and spiritual understanding;</a:t>
            </a:r>
            <a:endParaRPr kumimoji="0" sz="4400" b="1" i="0" u="none"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162893819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415751F-5EF5-4C2D-242F-01A6D6D2F893}"/>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2DAFD379-A305-585C-3630-784CC4180E88}"/>
              </a:ext>
            </a:extLst>
          </p:cNvPr>
          <p:cNvSpPr txBox="1"/>
          <p:nvPr/>
        </p:nvSpPr>
        <p:spPr>
          <a:xfrm>
            <a:off x="457200" y="457200"/>
            <a:ext cx="11277600" cy="5943600"/>
          </a:xfrm>
          <a:prstGeom prst="rect">
            <a:avLst/>
          </a:prstGeom>
          <a:noFill/>
        </p:spPr>
        <p:txBody>
          <a:bodyPr wrap="square" anchor="ct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4400" b="1" i="0" u="none" strike="noStrike" kern="1200" cap="none" spc="0" normalizeH="0" baseline="0" noProof="0" dirty="0">
                <a:ln>
                  <a:noFill/>
                </a:ln>
                <a:solidFill>
                  <a:prstClr val="black"/>
                </a:solidFill>
                <a:effectLst/>
                <a:uLnTx/>
                <a:uFillTx/>
                <a:latin typeface="Georgia"/>
                <a:ea typeface="+mn-ea"/>
                <a:cs typeface="+mn-cs"/>
              </a:rPr>
              <a:t>Ephesians 5:14-17 Wherefore he saith, Awake thou that </a:t>
            </a:r>
            <a:r>
              <a:rPr kumimoji="0" lang="en-US" sz="4400" b="1" i="0" u="none" strike="noStrike" kern="1200" cap="none" spc="0" normalizeH="0" baseline="0" noProof="0" dirty="0" err="1">
                <a:ln>
                  <a:noFill/>
                </a:ln>
                <a:solidFill>
                  <a:prstClr val="black"/>
                </a:solidFill>
                <a:effectLst/>
                <a:uLnTx/>
                <a:uFillTx/>
                <a:latin typeface="Georgia"/>
                <a:ea typeface="+mn-ea"/>
                <a:cs typeface="+mn-cs"/>
              </a:rPr>
              <a:t>sleepest</a:t>
            </a:r>
            <a:r>
              <a:rPr kumimoji="0" lang="en-US" sz="4400" b="1" i="0" u="none" strike="noStrike" kern="1200" cap="none" spc="0" normalizeH="0" baseline="0" noProof="0" dirty="0">
                <a:ln>
                  <a:noFill/>
                </a:ln>
                <a:solidFill>
                  <a:prstClr val="black"/>
                </a:solidFill>
                <a:effectLst/>
                <a:uLnTx/>
                <a:uFillTx/>
                <a:latin typeface="Georgia"/>
                <a:ea typeface="+mn-ea"/>
                <a:cs typeface="+mn-cs"/>
              </a:rPr>
              <a:t>, and arise from the dead, and Christ shall give thee light. </a:t>
            </a:r>
            <a:endParaRPr kumimoji="0" sz="4400" b="1" i="0" u="none"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153883289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0529DCF-D5B2-6FDF-B346-D1F700326467}"/>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C0A378B7-5A27-F0AC-F877-2E0F7E351CA3}"/>
              </a:ext>
            </a:extLst>
          </p:cNvPr>
          <p:cNvSpPr txBox="1"/>
          <p:nvPr/>
        </p:nvSpPr>
        <p:spPr>
          <a:xfrm>
            <a:off x="457200" y="457200"/>
            <a:ext cx="11277600" cy="5943600"/>
          </a:xfrm>
          <a:prstGeom prst="rect">
            <a:avLst/>
          </a:prstGeom>
          <a:noFill/>
        </p:spPr>
        <p:txBody>
          <a:bodyPr wrap="square" anchor="ct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4000" b="1" i="0" u="none" strike="noStrike" kern="1200" cap="none" spc="0" normalizeH="0" baseline="0" noProof="0" dirty="0">
                <a:ln>
                  <a:noFill/>
                </a:ln>
                <a:solidFill>
                  <a:prstClr val="black"/>
                </a:solidFill>
                <a:effectLst/>
                <a:uLnTx/>
                <a:uFillTx/>
                <a:latin typeface="Georgia"/>
                <a:ea typeface="+mn-ea"/>
                <a:cs typeface="+mn-cs"/>
              </a:rPr>
              <a:t>15 See then that ye walk circumspectly, not as fools, but as wise, 16 Redeeming the time, because the days are evil. 17 Wherefore be ye not unwise, but understanding what the will of the Lord is.</a:t>
            </a:r>
            <a:endParaRPr kumimoji="0" sz="4000" b="1" i="0" u="none"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99996268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140B395-6C19-93FA-43B6-00CEC335B03C}"/>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61A5A508-4ADE-5020-E46C-F3FF464DBD91}"/>
              </a:ext>
            </a:extLst>
          </p:cNvPr>
          <p:cNvSpPr txBox="1"/>
          <p:nvPr/>
        </p:nvSpPr>
        <p:spPr>
          <a:xfrm>
            <a:off x="457200" y="457200"/>
            <a:ext cx="11277600" cy="5943600"/>
          </a:xfrm>
          <a:prstGeom prst="rect">
            <a:avLst/>
          </a:prstGeom>
          <a:noFill/>
        </p:spPr>
        <p:txBody>
          <a:bodyPr wrap="square" anchor="ct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4400" b="1" i="0" u="none" strike="noStrike" kern="1200" cap="none" spc="0" normalizeH="0" baseline="0" noProof="0" dirty="0">
                <a:ln>
                  <a:noFill/>
                </a:ln>
                <a:solidFill>
                  <a:prstClr val="black"/>
                </a:solidFill>
                <a:effectLst/>
                <a:uLnTx/>
                <a:uFillTx/>
                <a:latin typeface="Georgia"/>
                <a:ea typeface="+mn-ea"/>
                <a:cs typeface="+mn-cs"/>
              </a:rPr>
              <a:t>Colossians 1:10 That ye might walk worthy of the Lord unto all pleasing, being fruitful in every good work, and increasing in the knowledge of God;</a:t>
            </a:r>
            <a:endParaRPr kumimoji="0" sz="4400" b="1" i="0" u="none"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120130314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3442119-61E2-1A25-E319-61FDC703E9BB}"/>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CB2B0EA3-E8FF-6562-37B5-8D72892BD802}"/>
              </a:ext>
            </a:extLst>
          </p:cNvPr>
          <p:cNvSpPr txBox="1"/>
          <p:nvPr/>
        </p:nvSpPr>
        <p:spPr>
          <a:xfrm>
            <a:off x="457200" y="457200"/>
            <a:ext cx="11277600" cy="5943600"/>
          </a:xfrm>
          <a:prstGeom prst="rect">
            <a:avLst/>
          </a:prstGeom>
          <a:noFill/>
        </p:spPr>
        <p:txBody>
          <a:bodyPr wrap="square" anchor="ct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4800" b="1" i="0" u="none" strike="noStrike" kern="1200" cap="none" spc="0" normalizeH="0" baseline="0" noProof="0" dirty="0">
                <a:ln>
                  <a:noFill/>
                </a:ln>
                <a:solidFill>
                  <a:prstClr val="black"/>
                </a:solidFill>
                <a:effectLst/>
                <a:uLnTx/>
                <a:uFillTx/>
                <a:latin typeface="Georgia"/>
                <a:ea typeface="+mn-ea"/>
                <a:cs typeface="+mn-cs"/>
              </a:rPr>
              <a:t>Colossians 1:11 Strengthened with all might, according to his glorious power, unto all patience and longsuffering with joyfulness;</a:t>
            </a:r>
            <a:endParaRPr kumimoji="0" sz="4800" b="1" i="0" u="none"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209293576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5393A18-C30E-D2A1-BA05-DAFFBCE1AA9D}"/>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1C648232-E9A4-178A-31C8-B1981D6375DC}"/>
              </a:ext>
            </a:extLst>
          </p:cNvPr>
          <p:cNvSpPr txBox="1"/>
          <p:nvPr/>
        </p:nvSpPr>
        <p:spPr>
          <a:xfrm>
            <a:off x="457200" y="457200"/>
            <a:ext cx="11277600" cy="5943600"/>
          </a:xfrm>
          <a:prstGeom prst="rect">
            <a:avLst/>
          </a:prstGeom>
          <a:noFill/>
        </p:spPr>
        <p:txBody>
          <a:bodyPr wrap="square" anchor="ct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4800" b="1" i="0" u="none" strike="noStrike" kern="1200" cap="none" spc="0" normalizeH="0" baseline="0" noProof="0" dirty="0">
                <a:ln>
                  <a:noFill/>
                </a:ln>
                <a:solidFill>
                  <a:prstClr val="black"/>
                </a:solidFill>
                <a:effectLst/>
                <a:uLnTx/>
                <a:uFillTx/>
                <a:latin typeface="Georgia"/>
                <a:ea typeface="+mn-ea"/>
                <a:cs typeface="+mn-cs"/>
              </a:rPr>
              <a:t>Ephesians 5:8 For ye were sometimes darkness, but now are ye light in the Lord: walk as children of light:</a:t>
            </a:r>
            <a:endParaRPr kumimoji="0" sz="4800" b="1" i="0" u="none"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92990363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A4A1DDB-A805-0C3F-EC7B-B734CFFF6473}"/>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ABEEAF92-098A-E541-F0C9-929CC40EFA34}"/>
              </a:ext>
            </a:extLst>
          </p:cNvPr>
          <p:cNvSpPr txBox="1"/>
          <p:nvPr/>
        </p:nvSpPr>
        <p:spPr>
          <a:xfrm>
            <a:off x="457200" y="457200"/>
            <a:ext cx="11277600" cy="5943600"/>
          </a:xfrm>
          <a:prstGeom prst="rect">
            <a:avLst/>
          </a:prstGeom>
          <a:noFill/>
        </p:spPr>
        <p:txBody>
          <a:bodyPr wrap="square" anchor="ct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4800" b="1" i="0" u="none" strike="noStrike" kern="1200" cap="none" spc="0" normalizeH="0" baseline="0" noProof="0" dirty="0">
                <a:ln>
                  <a:noFill/>
                </a:ln>
                <a:solidFill>
                  <a:prstClr val="black"/>
                </a:solidFill>
                <a:effectLst/>
                <a:uLnTx/>
                <a:uFillTx/>
                <a:latin typeface="Georgia"/>
                <a:ea typeface="+mn-ea"/>
                <a:cs typeface="+mn-cs"/>
              </a:rPr>
              <a:t>1 Thessalonians 2:11-12 As ye know how we exhorted and comforted and charged every one of you, as a father doth his children, 12 That ye would walk worthy of God, who hath called you unto his kingdom and glory.</a:t>
            </a:r>
            <a:endParaRPr kumimoji="0" sz="4800" b="1" i="0" u="none"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409560953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3983A24-7BA0-25EF-BC1B-8751FA406D25}"/>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E075416E-E538-04D9-9E39-A2F768C7006E}"/>
              </a:ext>
            </a:extLst>
          </p:cNvPr>
          <p:cNvSpPr txBox="1"/>
          <p:nvPr/>
        </p:nvSpPr>
        <p:spPr>
          <a:xfrm>
            <a:off x="457200" y="457200"/>
            <a:ext cx="11277600" cy="5943600"/>
          </a:xfrm>
          <a:prstGeom prst="rect">
            <a:avLst/>
          </a:prstGeom>
          <a:noFill/>
        </p:spPr>
        <p:txBody>
          <a:bodyPr wrap="square" anchor="ct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4400" b="1" i="0" u="none" strike="noStrike" kern="1200" cap="none" spc="0" normalizeH="0" baseline="0" noProof="0" dirty="0">
                <a:ln>
                  <a:noFill/>
                </a:ln>
                <a:solidFill>
                  <a:prstClr val="black"/>
                </a:solidFill>
                <a:effectLst/>
                <a:uLnTx/>
                <a:uFillTx/>
                <a:latin typeface="Georgia"/>
                <a:ea typeface="+mn-ea"/>
                <a:cs typeface="+mn-cs"/>
              </a:rPr>
              <a:t>Colossians 1:10b …</a:t>
            </a:r>
            <a:r>
              <a:rPr kumimoji="0" lang="en-US" sz="4400" b="1" i="0" strike="noStrike" kern="1200" cap="none" spc="0" normalizeH="0" baseline="0" noProof="0" dirty="0">
                <a:ln>
                  <a:noFill/>
                </a:ln>
                <a:solidFill>
                  <a:prstClr val="black"/>
                </a:solidFill>
                <a:effectLst/>
                <a:uLnTx/>
                <a:uFillTx/>
                <a:latin typeface="Georgia"/>
                <a:ea typeface="+mn-ea"/>
                <a:cs typeface="+mn-cs"/>
              </a:rPr>
              <a:t>being fruitful in every good work, and increasing in the knowledge of God;</a:t>
            </a:r>
            <a:endParaRPr kumimoji="0" sz="4400" b="1" i="0"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395744040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32A2B1C-9B3B-CADC-92C5-A56CA280A023}"/>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5FEE6437-EA9E-30B8-17C4-772657406DBD}"/>
              </a:ext>
            </a:extLst>
          </p:cNvPr>
          <p:cNvSpPr txBox="1"/>
          <p:nvPr/>
        </p:nvSpPr>
        <p:spPr>
          <a:xfrm>
            <a:off x="457200" y="457200"/>
            <a:ext cx="11277600" cy="5943600"/>
          </a:xfrm>
          <a:prstGeom prst="rect">
            <a:avLst/>
          </a:prstGeom>
          <a:noFill/>
        </p:spPr>
        <p:txBody>
          <a:bodyPr wrap="square" anchor="ct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4800" b="1" i="0" u="none" strike="noStrike" kern="1200" cap="none" spc="0" normalizeH="0" baseline="0" noProof="0" dirty="0">
                <a:ln>
                  <a:noFill/>
                </a:ln>
                <a:solidFill>
                  <a:prstClr val="black"/>
                </a:solidFill>
                <a:effectLst/>
                <a:uLnTx/>
                <a:uFillTx/>
                <a:latin typeface="Georgia"/>
                <a:ea typeface="+mn-ea"/>
                <a:cs typeface="+mn-cs"/>
              </a:rPr>
              <a:t>Colossians 1:11a </a:t>
            </a:r>
            <a:r>
              <a:rPr kumimoji="0" lang="en-US" sz="4800" b="1" i="0" strike="noStrike" kern="1200" cap="none" spc="0" normalizeH="0" baseline="0" noProof="0" dirty="0">
                <a:ln>
                  <a:noFill/>
                </a:ln>
                <a:solidFill>
                  <a:prstClr val="black"/>
                </a:solidFill>
                <a:effectLst/>
                <a:uLnTx/>
                <a:uFillTx/>
                <a:latin typeface="Georgia"/>
                <a:ea typeface="+mn-ea"/>
                <a:cs typeface="+mn-cs"/>
              </a:rPr>
              <a:t>Strengthened with all might, according to his glorious power…</a:t>
            </a:r>
            <a:endParaRPr kumimoji="0" sz="4800" b="1" i="0"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270954679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55C5F41-0982-5A65-5AD7-4644DC9956C8}"/>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12C3F895-9B5F-81ED-8A4A-3629C6A221C4}"/>
              </a:ext>
            </a:extLst>
          </p:cNvPr>
          <p:cNvSpPr txBox="1"/>
          <p:nvPr/>
        </p:nvSpPr>
        <p:spPr>
          <a:xfrm>
            <a:off x="457200" y="274320"/>
            <a:ext cx="11277600" cy="6294260"/>
          </a:xfrm>
          <a:prstGeom prst="rect">
            <a:avLst/>
          </a:prstGeom>
          <a:noFill/>
        </p:spPr>
        <p:txBody>
          <a:bodyPr wrap="square" anchor="ct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3600" b="1" i="0" u="none" strike="noStrike" kern="1200" cap="none" spc="0" normalizeH="0" baseline="0" noProof="0" dirty="0">
                <a:ln>
                  <a:noFill/>
                </a:ln>
                <a:solidFill>
                  <a:prstClr val="black"/>
                </a:solidFill>
                <a:effectLst/>
                <a:uLnTx/>
                <a:uFillTx/>
                <a:latin typeface="Georgia"/>
                <a:ea typeface="+mn-ea"/>
                <a:cs typeface="+mn-cs"/>
              </a:rPr>
              <a:t>Colossians 1:9-14   For this cause we also, since the day we heard it, do not cease to pray for you, and to desire that ye might be filled with the knowledge of his will in all wisdom and spiritual understanding;  10 That ye might walk worthy of the Lord unto all pleasing, being fruitful in every good work, and increasing in the knowledge of God;  11 Strengthened with all might, according to his glorious power, unto all patience and longsuffering with joyfulness;  </a:t>
            </a:r>
            <a:endParaRPr kumimoji="0" sz="3600" b="1" i="0" u="none"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184454949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1290DC8-60F4-C744-695A-59C67B4C8655}"/>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BC254079-8AB3-7E81-E19B-2B4CC2AF4D77}"/>
              </a:ext>
            </a:extLst>
          </p:cNvPr>
          <p:cNvSpPr txBox="1"/>
          <p:nvPr/>
        </p:nvSpPr>
        <p:spPr>
          <a:xfrm>
            <a:off x="457200" y="457200"/>
            <a:ext cx="11277600" cy="5943600"/>
          </a:xfrm>
          <a:prstGeom prst="rect">
            <a:avLst/>
          </a:prstGeom>
          <a:noFill/>
        </p:spPr>
        <p:txBody>
          <a:bodyPr wrap="square" anchor="ct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4800" b="1" i="0" u="none" strike="noStrike" kern="1200" cap="none" spc="0" normalizeH="0" baseline="0" noProof="0" dirty="0">
                <a:ln>
                  <a:noFill/>
                </a:ln>
                <a:solidFill>
                  <a:prstClr val="black"/>
                </a:solidFill>
                <a:effectLst/>
                <a:uLnTx/>
                <a:uFillTx/>
                <a:latin typeface="Georgia"/>
                <a:ea typeface="+mn-ea"/>
                <a:cs typeface="+mn-cs"/>
              </a:rPr>
              <a:t>Colossians 1:11b …unto all patience and longsuffering with joyfulness;</a:t>
            </a:r>
            <a:endParaRPr kumimoji="0" sz="4800" b="1" i="0" u="none"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206027156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7464ABC-BE85-89C9-410E-9078C5F284E3}"/>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0247E15D-7AF6-7642-3279-3149E213D9C5}"/>
              </a:ext>
            </a:extLst>
          </p:cNvPr>
          <p:cNvSpPr txBox="1"/>
          <p:nvPr/>
        </p:nvSpPr>
        <p:spPr>
          <a:xfrm>
            <a:off x="457200" y="457200"/>
            <a:ext cx="11277600" cy="5943600"/>
          </a:xfrm>
          <a:prstGeom prst="rect">
            <a:avLst/>
          </a:prstGeom>
          <a:noFill/>
        </p:spPr>
        <p:txBody>
          <a:bodyPr wrap="square" anchor="ct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4800" b="1" i="0" u="none" strike="noStrike" kern="1200" cap="none" spc="0" normalizeH="0" baseline="0" noProof="0" dirty="0">
                <a:ln>
                  <a:noFill/>
                </a:ln>
                <a:solidFill>
                  <a:prstClr val="black"/>
                </a:solidFill>
                <a:effectLst/>
                <a:uLnTx/>
                <a:uFillTx/>
                <a:latin typeface="Georgia"/>
                <a:ea typeface="+mn-ea"/>
                <a:cs typeface="+mn-cs"/>
              </a:rPr>
              <a:t>Colossians 1:12 Giving thanks unto the Father, which hath made us meet to be partakers of the inheritance of the saints in light:</a:t>
            </a:r>
            <a:endParaRPr kumimoji="0" sz="4800" b="1" i="0" u="none"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425642127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C1EDB30-5D42-48D2-5CEC-6A0F81DA862D}"/>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6463E386-2D33-CB85-84B6-6B97F3884F27}"/>
              </a:ext>
            </a:extLst>
          </p:cNvPr>
          <p:cNvSpPr txBox="1"/>
          <p:nvPr/>
        </p:nvSpPr>
        <p:spPr>
          <a:xfrm>
            <a:off x="457200" y="457200"/>
            <a:ext cx="11277600" cy="5943600"/>
          </a:xfrm>
          <a:prstGeom prst="rect">
            <a:avLst/>
          </a:prstGeom>
          <a:noFill/>
        </p:spPr>
        <p:txBody>
          <a:bodyPr wrap="square" anchor="ct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4400" b="1" i="0" u="none" strike="noStrike" kern="1200" cap="none" spc="0" normalizeH="0" baseline="0" noProof="0" dirty="0">
                <a:ln>
                  <a:noFill/>
                </a:ln>
                <a:solidFill>
                  <a:prstClr val="black"/>
                </a:solidFill>
                <a:effectLst/>
                <a:uLnTx/>
                <a:uFillTx/>
                <a:latin typeface="Georgia"/>
                <a:ea typeface="+mn-ea"/>
                <a:cs typeface="+mn-cs"/>
              </a:rPr>
              <a:t>Colossians 1:13   Who hath delivered us from the power of darkness, and hath translated us into the kingdom of his dear Son:</a:t>
            </a:r>
            <a:endParaRPr kumimoji="0" sz="4400" b="1" i="0" u="none"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258006992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BB26BCD-7E59-8036-8FEA-29E7C5B84064}"/>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D73627B7-61D4-3AF6-6E34-4142753FE140}"/>
              </a:ext>
            </a:extLst>
          </p:cNvPr>
          <p:cNvSpPr txBox="1"/>
          <p:nvPr/>
        </p:nvSpPr>
        <p:spPr>
          <a:xfrm>
            <a:off x="457200" y="457200"/>
            <a:ext cx="11277600" cy="5943600"/>
          </a:xfrm>
          <a:prstGeom prst="rect">
            <a:avLst/>
          </a:prstGeom>
          <a:noFill/>
        </p:spPr>
        <p:txBody>
          <a:bodyPr wrap="square" anchor="ct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4400" b="1" i="0" u="none" strike="noStrike" kern="1200" cap="none" spc="0" normalizeH="0" baseline="0" noProof="0" dirty="0">
                <a:ln>
                  <a:noFill/>
                </a:ln>
                <a:solidFill>
                  <a:prstClr val="black"/>
                </a:solidFill>
                <a:effectLst/>
                <a:uLnTx/>
                <a:uFillTx/>
                <a:latin typeface="Georgia"/>
                <a:ea typeface="+mn-ea"/>
                <a:cs typeface="+mn-cs"/>
              </a:rPr>
              <a:t>Acts 26:18 To open their eyes, and to turn them from darkness to light, and from the power of Satan unto God, that they may receive forgiveness of sins, and inheritance among them which are sanctified by faith that is in me.</a:t>
            </a:r>
            <a:endParaRPr kumimoji="0" sz="4400" b="1" i="0" u="none"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154362721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84A524D-33DD-8945-6A8A-D4CC5B60B258}"/>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1C4147D0-FF84-627B-0086-F10A9F6881F4}"/>
              </a:ext>
            </a:extLst>
          </p:cNvPr>
          <p:cNvSpPr txBox="1"/>
          <p:nvPr/>
        </p:nvSpPr>
        <p:spPr>
          <a:xfrm>
            <a:off x="457200" y="457200"/>
            <a:ext cx="11277600" cy="5943600"/>
          </a:xfrm>
          <a:prstGeom prst="rect">
            <a:avLst/>
          </a:prstGeom>
          <a:noFill/>
        </p:spPr>
        <p:txBody>
          <a:bodyPr wrap="square" anchor="ct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4400" b="1" i="0" u="none" strike="noStrike" kern="1200" cap="none" spc="0" normalizeH="0" baseline="0" noProof="0" dirty="0">
                <a:ln>
                  <a:noFill/>
                </a:ln>
                <a:solidFill>
                  <a:prstClr val="black"/>
                </a:solidFill>
                <a:effectLst/>
                <a:uLnTx/>
                <a:uFillTx/>
                <a:latin typeface="Georgia"/>
                <a:ea typeface="+mn-ea"/>
                <a:cs typeface="+mn-cs"/>
              </a:rPr>
              <a:t>Colossians 1:14 In whom we have redemption through his blood, even the forgiveness of sins:</a:t>
            </a:r>
            <a:endParaRPr kumimoji="0" sz="4400" b="1" i="0" u="none"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90361882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A707B9B-F0F8-2CD7-9AD9-6CB7CF03C352}"/>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F1DAA46C-6AC5-F203-4018-E5FFA34E11E6}"/>
              </a:ext>
            </a:extLst>
          </p:cNvPr>
          <p:cNvSpPr txBox="1"/>
          <p:nvPr/>
        </p:nvSpPr>
        <p:spPr>
          <a:xfrm>
            <a:off x="535178" y="846400"/>
            <a:ext cx="11121657" cy="1511084"/>
          </a:xfrm>
          <a:prstGeom prst="rect">
            <a:avLst/>
          </a:prstGeom>
          <a:noFill/>
        </p:spPr>
        <p:txBody>
          <a:bodyPr wrap="square" anchor="ctr"/>
          <a:lstStyle/>
          <a:p>
            <a:pPr lvl="0">
              <a:defRPr/>
            </a:pPr>
            <a:r>
              <a:rPr lang="en-US" sz="4000" b="1" dirty="0">
                <a:solidFill>
                  <a:prstClr val="black"/>
                </a:solidFill>
                <a:latin typeface="Georgia"/>
              </a:rPr>
              <a:t>1. Pray for believers to grow.</a:t>
            </a:r>
            <a:endParaRPr kumimoji="0" lang="en-US" sz="4000" b="1" i="0" u="none" strike="noStrike" kern="1200" cap="none" spc="0" normalizeH="0" baseline="0" noProof="0" dirty="0">
              <a:ln>
                <a:noFill/>
              </a:ln>
              <a:solidFill>
                <a:prstClr val="black"/>
              </a:solidFill>
              <a:effectLst/>
              <a:uLnTx/>
              <a:uFillTx/>
              <a:latin typeface="Georgia"/>
              <a:ea typeface="+mn-ea"/>
              <a:cs typeface="+mn-cs"/>
            </a:endParaRPr>
          </a:p>
        </p:txBody>
      </p:sp>
      <p:sp>
        <p:nvSpPr>
          <p:cNvPr id="4" name="TextBox 3">
            <a:extLst>
              <a:ext uri="{FF2B5EF4-FFF2-40B4-BE49-F238E27FC236}">
                <a16:creationId xmlns:a16="http://schemas.microsoft.com/office/drawing/2014/main" id="{134C280E-C3B6-923C-E043-AF1A539D8A1A}"/>
              </a:ext>
            </a:extLst>
          </p:cNvPr>
          <p:cNvSpPr txBox="1"/>
          <p:nvPr/>
        </p:nvSpPr>
        <p:spPr>
          <a:xfrm>
            <a:off x="535171" y="2835038"/>
            <a:ext cx="11121657" cy="933481"/>
          </a:xfrm>
          <a:prstGeom prst="rect">
            <a:avLst/>
          </a:prstGeom>
          <a:noFill/>
        </p:spPr>
        <p:txBody>
          <a:bodyPr wrap="square" anchor="ctr"/>
          <a:lstStyle/>
          <a:p>
            <a:pPr>
              <a:defRPr/>
            </a:pPr>
            <a:r>
              <a:rPr lang="en-US" sz="4000" b="1" dirty="0">
                <a:solidFill>
                  <a:prstClr val="black"/>
                </a:solidFill>
                <a:latin typeface="Georgia"/>
              </a:rPr>
              <a:t>2. Walk like someone who belongs to Jesus Christ.</a:t>
            </a:r>
            <a:endParaRPr kumimoji="0" lang="en-US" sz="4000" b="1" i="0" u="none" strike="noStrike" kern="1200" cap="none" spc="0" normalizeH="0" baseline="0" noProof="0" dirty="0">
              <a:ln>
                <a:noFill/>
              </a:ln>
              <a:solidFill>
                <a:prstClr val="black"/>
              </a:solidFill>
              <a:effectLst/>
              <a:uLnTx/>
              <a:uFillTx/>
              <a:latin typeface="Georgia"/>
              <a:ea typeface="+mn-ea"/>
              <a:cs typeface="+mn-cs"/>
            </a:endParaRPr>
          </a:p>
        </p:txBody>
      </p:sp>
      <p:sp>
        <p:nvSpPr>
          <p:cNvPr id="5" name="TextBox 4">
            <a:extLst>
              <a:ext uri="{FF2B5EF4-FFF2-40B4-BE49-F238E27FC236}">
                <a16:creationId xmlns:a16="http://schemas.microsoft.com/office/drawing/2014/main" id="{E266089F-066E-AC01-8A46-8EA20DFEA1FB}"/>
              </a:ext>
            </a:extLst>
          </p:cNvPr>
          <p:cNvSpPr txBox="1"/>
          <p:nvPr/>
        </p:nvSpPr>
        <p:spPr>
          <a:xfrm>
            <a:off x="535171" y="4612117"/>
            <a:ext cx="11121657" cy="933482"/>
          </a:xfrm>
          <a:prstGeom prst="rect">
            <a:avLst/>
          </a:prstGeom>
          <a:noFill/>
        </p:spPr>
        <p:txBody>
          <a:bodyPr wrap="square" anchor="ctr"/>
          <a:lstStyle/>
          <a:p>
            <a:pPr>
              <a:defRPr/>
            </a:pPr>
            <a:r>
              <a:rPr lang="en-US" sz="4000" b="1" dirty="0">
                <a:solidFill>
                  <a:prstClr val="black"/>
                </a:solidFill>
                <a:latin typeface="Georgia"/>
              </a:rPr>
              <a:t>3. Remember what God has already done for you.</a:t>
            </a:r>
            <a:endParaRPr kumimoji="0" lang="en-US" sz="4000" b="1" i="0" u="none"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63949287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BF2D6CF-DBF1-A13B-9289-4146C02229CC}"/>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3155C1FB-6F90-37A3-35EB-115BC7185D9B}"/>
              </a:ext>
            </a:extLst>
          </p:cNvPr>
          <p:cNvSpPr txBox="1"/>
          <p:nvPr/>
        </p:nvSpPr>
        <p:spPr>
          <a:xfrm>
            <a:off x="457200" y="274320"/>
            <a:ext cx="11277600" cy="6294260"/>
          </a:xfrm>
          <a:prstGeom prst="rect">
            <a:avLst/>
          </a:prstGeom>
          <a:noFill/>
        </p:spPr>
        <p:txBody>
          <a:bodyPr wrap="square" anchor="ctr"/>
          <a:lstStyle/>
          <a:p>
            <a:pPr lvl="0" algn="just">
              <a:defRPr/>
            </a:pPr>
            <a:r>
              <a:rPr lang="en-US" sz="3600" b="1" dirty="0">
                <a:solidFill>
                  <a:prstClr val="black"/>
                </a:solidFill>
                <a:latin typeface="Georgia"/>
              </a:rPr>
              <a:t>12 Giving thanks unto the Father, which hath made us meet to be partakers of the inheritance of the saints in light:  13 Who hath delivered us from the power of darkness, and hath translated us into the kingdom of his dear Son:  14 In whom we have redemption through his blood, even the forgiveness of sins:</a:t>
            </a:r>
            <a:endParaRPr kumimoji="0" sz="3600" b="1" i="0" u="none"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320267855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74E0C92-A91C-32ED-6D7E-00061E2A5DCD}"/>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78DB935D-D854-3B04-2043-5E98EE071379}"/>
              </a:ext>
            </a:extLst>
          </p:cNvPr>
          <p:cNvSpPr txBox="1"/>
          <p:nvPr/>
        </p:nvSpPr>
        <p:spPr>
          <a:xfrm>
            <a:off x="738922" y="2738838"/>
            <a:ext cx="10714156" cy="1925764"/>
          </a:xfrm>
          <a:prstGeom prst="rect">
            <a:avLst/>
          </a:prstGeom>
          <a:noFill/>
        </p:spPr>
        <p:txBody>
          <a:bodyPr wrap="square"/>
          <a:lstStyle/>
          <a:p>
            <a:pPr lvl="0" algn="ctr">
              <a:defRPr/>
            </a:pPr>
            <a:r>
              <a:rPr lang="en-US" sz="5400" b="1" dirty="0">
                <a:solidFill>
                  <a:prstClr val="black"/>
                </a:solidFill>
                <a:latin typeface="Georgia"/>
              </a:rPr>
              <a:t>Strengthened With All Might: Colossians 1:9-14</a:t>
            </a:r>
          </a:p>
        </p:txBody>
      </p:sp>
      <p:pic>
        <p:nvPicPr>
          <p:cNvPr id="4" name="Picture 3">
            <a:extLst>
              <a:ext uri="{FF2B5EF4-FFF2-40B4-BE49-F238E27FC236}">
                <a16:creationId xmlns:a16="http://schemas.microsoft.com/office/drawing/2014/main" id="{76ABB784-B782-D9B1-B6E6-E0F2336997A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79664" y="341814"/>
            <a:ext cx="4432672" cy="1108168"/>
          </a:xfrm>
          <a:prstGeom prst="rect">
            <a:avLst/>
          </a:prstGeom>
        </p:spPr>
      </p:pic>
      <p:sp>
        <p:nvSpPr>
          <p:cNvPr id="5" name="TextBox 4">
            <a:extLst>
              <a:ext uri="{FF2B5EF4-FFF2-40B4-BE49-F238E27FC236}">
                <a16:creationId xmlns:a16="http://schemas.microsoft.com/office/drawing/2014/main" id="{9F287353-190E-9CB9-DBF1-C4F146153798}"/>
              </a:ext>
            </a:extLst>
          </p:cNvPr>
          <p:cNvSpPr txBox="1"/>
          <p:nvPr/>
        </p:nvSpPr>
        <p:spPr>
          <a:xfrm>
            <a:off x="0" y="6361529"/>
            <a:ext cx="12192000" cy="40011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True Words Baptist </a:t>
            </a:r>
            <a:r>
              <a:rPr kumimoji="0" lang="en-US" sz="2000" b="1" i="0" u="none" strike="noStrike" kern="1200" cap="none" spc="0" normalizeH="0" baseline="0" noProof="0">
                <a:ln>
                  <a:noFill/>
                </a:ln>
                <a:solidFill>
                  <a:prstClr val="black"/>
                </a:solidFill>
                <a:effectLst/>
                <a:uLnTx/>
                <a:uFillTx/>
                <a:latin typeface="Georgia" panose="02040502050405020303" pitchFamily="18" charset="0"/>
                <a:ea typeface="+mn-ea"/>
                <a:cs typeface="+mn-cs"/>
              </a:rPr>
              <a:t>Church | </a:t>
            </a:r>
            <a:r>
              <a:rPr kumimoji="0" lang="en-US" sz="2000" b="1"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1377 S. 20</a:t>
            </a:r>
            <a:r>
              <a:rPr kumimoji="0" lang="en-US" sz="2000" b="1" i="0" u="none" strike="noStrike" kern="1200" cap="none" spc="0" normalizeH="0" baseline="30000" noProof="0" dirty="0">
                <a:ln>
                  <a:noFill/>
                </a:ln>
                <a:solidFill>
                  <a:prstClr val="black"/>
                </a:solidFill>
                <a:effectLst/>
                <a:uLnTx/>
                <a:uFillTx/>
                <a:latin typeface="Georgia" panose="02040502050405020303" pitchFamily="18" charset="0"/>
                <a:ea typeface="+mn-ea"/>
                <a:cs typeface="+mn-cs"/>
              </a:rPr>
              <a:t>th</a:t>
            </a:r>
            <a:r>
              <a:rPr kumimoji="0" lang="en-US" sz="2000" b="1"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 St. Louisville, </a:t>
            </a:r>
            <a:r>
              <a:rPr kumimoji="0" lang="en-US" sz="2000" b="1" i="0" u="none" strike="noStrike" kern="1200" cap="none" spc="0" normalizeH="0" baseline="0" noProof="0">
                <a:ln>
                  <a:noFill/>
                </a:ln>
                <a:solidFill>
                  <a:prstClr val="black"/>
                </a:solidFill>
                <a:effectLst/>
                <a:uLnTx/>
                <a:uFillTx/>
                <a:latin typeface="Georgia" panose="02040502050405020303" pitchFamily="18" charset="0"/>
                <a:ea typeface="+mn-ea"/>
                <a:cs typeface="+mn-cs"/>
              </a:rPr>
              <a:t>KY | </a:t>
            </a:r>
            <a:r>
              <a:rPr kumimoji="0" lang="en-US" sz="2000" b="1"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TrueWordsBaptist.org</a:t>
            </a:r>
          </a:p>
        </p:txBody>
      </p:sp>
    </p:spTree>
    <p:extLst>
      <p:ext uri="{BB962C8B-B14F-4D97-AF65-F5344CB8AC3E}">
        <p14:creationId xmlns:p14="http://schemas.microsoft.com/office/powerpoint/2010/main" val="144001610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CC8A8BC-0F59-C188-E275-60A9C607A311}"/>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AFED03DD-A78A-139A-2E9A-AABC8071F172}"/>
              </a:ext>
            </a:extLst>
          </p:cNvPr>
          <p:cNvSpPr txBox="1"/>
          <p:nvPr/>
        </p:nvSpPr>
        <p:spPr>
          <a:xfrm>
            <a:off x="457200" y="457200"/>
            <a:ext cx="11277600" cy="5943600"/>
          </a:xfrm>
          <a:prstGeom prst="rect">
            <a:avLst/>
          </a:prstGeom>
          <a:noFill/>
        </p:spPr>
        <p:txBody>
          <a:bodyPr wrap="square" anchor="ct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4800" b="1" i="0" u="none" strike="noStrike" kern="1200" cap="none" spc="0" normalizeH="0" baseline="0" noProof="0" dirty="0">
                <a:ln>
                  <a:noFill/>
                </a:ln>
                <a:solidFill>
                  <a:prstClr val="black"/>
                </a:solidFill>
                <a:effectLst/>
                <a:uLnTx/>
                <a:uFillTx/>
                <a:latin typeface="Georgia"/>
                <a:ea typeface="+mn-ea"/>
                <a:cs typeface="+mn-cs"/>
              </a:rPr>
              <a:t>Colossians 1:1-2 Paul, an apostle of Jesus Christ by the will of God, and Timotheus our brother, 2 To the saints and faithful brethren in Christ which are at Colosse: Grace be unto you, and peace, from God our Father and the Lord Jesus Christ.</a:t>
            </a:r>
            <a:endParaRPr kumimoji="0" sz="4800" b="1" i="0" u="none"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103617611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7F6699D-2D09-F2B6-1323-E2580FFC950D}"/>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D9094FA2-6138-1EFA-3080-E5A54AF13B8C}"/>
              </a:ext>
            </a:extLst>
          </p:cNvPr>
          <p:cNvSpPr txBox="1"/>
          <p:nvPr/>
        </p:nvSpPr>
        <p:spPr>
          <a:xfrm>
            <a:off x="457200" y="457200"/>
            <a:ext cx="11277600" cy="5943600"/>
          </a:xfrm>
          <a:prstGeom prst="rect">
            <a:avLst/>
          </a:prstGeom>
          <a:noFill/>
        </p:spPr>
        <p:txBody>
          <a:bodyPr wrap="square" anchor="ct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4800" b="1" i="0" u="none" strike="noStrike" kern="1200" cap="none" spc="0" normalizeH="0" baseline="0" noProof="0" dirty="0">
                <a:ln>
                  <a:noFill/>
                </a:ln>
                <a:solidFill>
                  <a:prstClr val="black"/>
                </a:solidFill>
                <a:effectLst/>
                <a:uLnTx/>
                <a:uFillTx/>
                <a:latin typeface="Georgia"/>
                <a:ea typeface="+mn-ea"/>
                <a:cs typeface="+mn-cs"/>
              </a:rPr>
              <a:t>Colossians 1:3-4 We give thanks to God and the Father of our Lord Jesus Christ, praying always for you, 4 Since we heard of your faith in Christ Jesus, and of the love which ye have to all the saints,</a:t>
            </a:r>
            <a:endParaRPr kumimoji="0" sz="4800" b="1" i="0" u="none"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61913537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94CB249-1E29-C347-92FF-A32D4B718FB6}"/>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7A47D847-B4A8-EFF6-D19D-A6C1E7DEA1B6}"/>
              </a:ext>
            </a:extLst>
          </p:cNvPr>
          <p:cNvSpPr txBox="1"/>
          <p:nvPr/>
        </p:nvSpPr>
        <p:spPr>
          <a:xfrm>
            <a:off x="457200" y="457200"/>
            <a:ext cx="11277600" cy="5943600"/>
          </a:xfrm>
          <a:prstGeom prst="rect">
            <a:avLst/>
          </a:prstGeom>
          <a:noFill/>
        </p:spPr>
        <p:txBody>
          <a:bodyPr wrap="square" anchor="ct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4400" b="1" i="0" u="none" strike="noStrike" kern="1200" cap="none" spc="0" normalizeH="0" baseline="0" noProof="0" dirty="0">
                <a:ln>
                  <a:noFill/>
                </a:ln>
                <a:solidFill>
                  <a:prstClr val="black"/>
                </a:solidFill>
                <a:effectLst/>
                <a:uLnTx/>
                <a:uFillTx/>
                <a:latin typeface="Georgia"/>
                <a:ea typeface="+mn-ea"/>
                <a:cs typeface="+mn-cs"/>
              </a:rPr>
              <a:t>Colossians 2:2 That their hearts might be comforted, being knit together in love, and unto all riches of the full assurance of understanding, to the acknowledgement of the mystery of God, and of the Father, and of Christ;</a:t>
            </a:r>
            <a:endParaRPr kumimoji="0" sz="4400" b="1" i="0" u="none"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192564465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9D7D914-35EE-9EC4-2BB5-2A29FA06C1A1}"/>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A8C5B1A1-1FA5-BC2C-3652-05100B62124E}"/>
              </a:ext>
            </a:extLst>
          </p:cNvPr>
          <p:cNvSpPr txBox="1"/>
          <p:nvPr/>
        </p:nvSpPr>
        <p:spPr>
          <a:xfrm>
            <a:off x="457200" y="457200"/>
            <a:ext cx="11277600" cy="5943600"/>
          </a:xfrm>
          <a:prstGeom prst="rect">
            <a:avLst/>
          </a:prstGeom>
          <a:noFill/>
        </p:spPr>
        <p:txBody>
          <a:bodyPr wrap="square" anchor="ct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4400" b="1" i="0" u="none" strike="noStrike" kern="1200" cap="none" spc="0" normalizeH="0" baseline="0" noProof="0" dirty="0">
                <a:ln>
                  <a:noFill/>
                </a:ln>
                <a:solidFill>
                  <a:prstClr val="black"/>
                </a:solidFill>
                <a:effectLst/>
                <a:uLnTx/>
                <a:uFillTx/>
                <a:latin typeface="Georgia"/>
                <a:ea typeface="+mn-ea"/>
                <a:cs typeface="+mn-cs"/>
              </a:rPr>
              <a:t>Colossians 2:8 Beware lest any man spoil you through philosophy and vain deceit, after the tradition of men, after the rudiments of the world, and not after Christ.</a:t>
            </a:r>
            <a:endParaRPr kumimoji="0" sz="4400" b="1" i="0" u="none"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200091603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BBF45B6-5DCF-A33E-CD3F-609BC697097D}"/>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A9BCA708-12CB-70DD-2EB9-18B53F297B63}"/>
              </a:ext>
            </a:extLst>
          </p:cNvPr>
          <p:cNvSpPr txBox="1"/>
          <p:nvPr/>
        </p:nvSpPr>
        <p:spPr>
          <a:xfrm>
            <a:off x="457200" y="457200"/>
            <a:ext cx="11277600" cy="5943600"/>
          </a:xfrm>
          <a:prstGeom prst="rect">
            <a:avLst/>
          </a:prstGeom>
          <a:noFill/>
        </p:spPr>
        <p:txBody>
          <a:bodyPr wrap="square" anchor="ct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4400" b="1" i="0" u="none" strike="noStrike" kern="1200" cap="none" spc="0" normalizeH="0" baseline="0" noProof="0" dirty="0">
                <a:ln>
                  <a:noFill/>
                </a:ln>
                <a:solidFill>
                  <a:prstClr val="black"/>
                </a:solidFill>
                <a:effectLst/>
                <a:uLnTx/>
                <a:uFillTx/>
                <a:latin typeface="Georgia"/>
                <a:ea typeface="+mn-ea"/>
                <a:cs typeface="+mn-cs"/>
              </a:rPr>
              <a:t>Colossians 1:9 For this cause we also, since the day we heard it, do not cease to pray for you, and to desire that ye might be filled with the knowledge of his will in all wisdom and spiritual understanding;</a:t>
            </a:r>
            <a:endParaRPr kumimoji="0" sz="4400" b="1" i="0" u="none"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264665563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107524</TotalTime>
  <Words>880</Words>
  <Application>Microsoft Office PowerPoint</Application>
  <PresentationFormat>Widescreen</PresentationFormat>
  <Paragraphs>31</Paragraphs>
  <Slides>25</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25</vt:i4>
      </vt:variant>
    </vt:vector>
  </HeadingPairs>
  <TitlesOfParts>
    <vt:vector size="30" baseType="lpstr">
      <vt:lpstr>Arial</vt:lpstr>
      <vt:lpstr>Calibri</vt:lpstr>
      <vt:lpstr>Calibri Light</vt:lpstr>
      <vt:lpstr>Georgia</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joshwlc</dc:creator>
  <cp:lastModifiedBy>Nathan Holmes</cp:lastModifiedBy>
  <cp:revision>751</cp:revision>
  <cp:lastPrinted>2020-01-28T17:57:24Z</cp:lastPrinted>
  <dcterms:created xsi:type="dcterms:W3CDTF">2019-08-31T20:33:16Z</dcterms:created>
  <dcterms:modified xsi:type="dcterms:W3CDTF">2026-05-02T14:57:19Z</dcterms:modified>
</cp:coreProperties>
</file>