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405" r:id="rId4"/>
    <p:sldId id="273" r:id="rId5"/>
    <p:sldId id="309" r:id="rId6"/>
    <p:sldId id="406" r:id="rId7"/>
    <p:sldId id="407" r:id="rId8"/>
    <p:sldId id="408" r:id="rId9"/>
    <p:sldId id="409" r:id="rId10"/>
    <p:sldId id="410" r:id="rId11"/>
    <p:sldId id="411" r:id="rId12"/>
    <p:sldId id="412" r:id="rId13"/>
    <p:sldId id="413" r:id="rId14"/>
    <p:sldId id="414" r:id="rId15"/>
    <p:sldId id="415" r:id="rId16"/>
    <p:sldId id="416" r:id="rId17"/>
    <p:sldId id="417" r:id="rId18"/>
    <p:sldId id="418" r:id="rId19"/>
    <p:sldId id="419" r:id="rId20"/>
    <p:sldId id="420" r:id="rId21"/>
    <p:sldId id="421" r:id="rId22"/>
    <p:sldId id="354" r:id="rId23"/>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75" d="100"/>
          <a:sy n="75" d="100"/>
        </p:scale>
        <p:origin x="60" y="1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4/4/2026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4/4/2026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4/4/2026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4/4/2026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4/4/2026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4/4/2026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4/4/2026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4/4/2026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4/4/2026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Zephaniah 1:7–13</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AA949-4BAD-87BD-21E1-2E4DF9998C8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21F6B97-C1F6-E3A9-5760-942CF9A84D1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2 Kings 21:9 But they hearkened not: and </a:t>
            </a:r>
            <a:r>
              <a:rPr kumimoji="0" lang="en-US" sz="4400" b="1" i="0" u="sng" strike="noStrike" kern="1200" cap="none" spc="0" normalizeH="0" baseline="0" noProof="0" dirty="0">
                <a:ln>
                  <a:noFill/>
                </a:ln>
                <a:solidFill>
                  <a:prstClr val="black"/>
                </a:solidFill>
                <a:effectLst/>
                <a:uLnTx/>
                <a:uFillTx/>
                <a:latin typeface="Georgia"/>
                <a:ea typeface="+mn-ea"/>
                <a:cs typeface="+mn-cs"/>
              </a:rPr>
              <a:t>Manasseh seduced them to do more evil</a:t>
            </a:r>
            <a:r>
              <a:rPr kumimoji="0" lang="en-US" sz="4400" b="1" i="0" u="none" strike="noStrike" kern="1200" cap="none" spc="0" normalizeH="0" baseline="0" noProof="0" dirty="0">
                <a:ln>
                  <a:noFill/>
                </a:ln>
                <a:solidFill>
                  <a:prstClr val="black"/>
                </a:solidFill>
                <a:effectLst/>
                <a:uLnTx/>
                <a:uFillTx/>
                <a:latin typeface="Georgia"/>
                <a:ea typeface="+mn-ea"/>
                <a:cs typeface="+mn-cs"/>
              </a:rPr>
              <a:t> than did the nations whom the LORD destroyed before the children of Israel.</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76094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2667B1-BD37-827F-45B2-3812D79E73C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4C276F2-FD31-4AA3-7FDA-D50A2EFC584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 Kings 21:11-12 Because Manasseh king of Judah hath done these abominations, and hath done wickedly above all that the Amorites did, which were before him, and </a:t>
            </a:r>
            <a:r>
              <a:rPr kumimoji="0" lang="en-US" sz="4000" b="1" i="0" u="sng" strike="noStrike" kern="1200" cap="none" spc="0" normalizeH="0" baseline="0" noProof="0" dirty="0">
                <a:ln>
                  <a:noFill/>
                </a:ln>
                <a:solidFill>
                  <a:prstClr val="black"/>
                </a:solidFill>
                <a:effectLst/>
                <a:uLnTx/>
                <a:uFillTx/>
                <a:latin typeface="Georgia"/>
                <a:ea typeface="+mn-ea"/>
                <a:cs typeface="+mn-cs"/>
              </a:rPr>
              <a:t>hath made Judah also to sin with his idols</a:t>
            </a:r>
            <a:r>
              <a:rPr kumimoji="0" lang="en-US" sz="4000" b="1" i="0" u="none" strike="noStrike" kern="1200" cap="none" spc="0" normalizeH="0" baseline="0" noProof="0" dirty="0">
                <a:ln>
                  <a:noFill/>
                </a:ln>
                <a:solidFill>
                  <a:prstClr val="black"/>
                </a:solidFill>
                <a:effectLst/>
                <a:uLnTx/>
                <a:uFillTx/>
                <a:latin typeface="Georgia"/>
                <a:ea typeface="+mn-ea"/>
                <a:cs typeface="+mn-cs"/>
              </a:rPr>
              <a:t>: 12 Therefore thus saith the LORD God of Israel, Behold, I am bringing such evil upon Jerusalem and Judah, that whosoever heareth of it, both his ears shall tingle.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85004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C8BAE7-17F7-ED31-53FF-81DBC823C74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A178F61-939B-E6B9-3BB2-CDA1E7A3A4D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Zephaniah 1:8 And it shall come to pass in the day of the LORD'S sacrifice, that I will punish the princes, and the king's children, </a:t>
            </a:r>
            <a:r>
              <a:rPr kumimoji="0" lang="en-US" sz="4000" b="1" i="0" u="sng" strike="noStrike" kern="1200" cap="none" spc="0" normalizeH="0" baseline="0" noProof="0" dirty="0">
                <a:ln>
                  <a:noFill/>
                </a:ln>
                <a:solidFill>
                  <a:prstClr val="black"/>
                </a:solidFill>
                <a:effectLst/>
                <a:uLnTx/>
                <a:uFillTx/>
                <a:latin typeface="Georgia"/>
                <a:ea typeface="+mn-ea"/>
                <a:cs typeface="+mn-cs"/>
              </a:rPr>
              <a:t>and all such as are clothed with strange apparel</a:t>
            </a:r>
            <a:r>
              <a:rPr kumimoji="0" lang="en-US" sz="4000" b="1" i="0" u="none" strike="noStrike" kern="1200" cap="none" spc="0" normalizeH="0" baseline="0" noProof="0" dirty="0">
                <a:ln>
                  <a:noFill/>
                </a:ln>
                <a:solidFill>
                  <a:prstClr val="black"/>
                </a:solidFill>
                <a:effectLst/>
                <a:uLnTx/>
                <a:uFillTx/>
                <a:latin typeface="Georgia"/>
                <a:ea typeface="+mn-ea"/>
                <a:cs typeface="+mn-cs"/>
              </a:rPr>
              <a:t>.</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13467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6270DF-89D5-69B7-9CF6-3F5A48AE8B9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F6E22F8-029C-CC35-CE9E-CDCD03F3913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Psalm 106:34-36 They did not destroy the nations, concerning whom the LORD commanded them: 35 But were mingled among the heathen, and learned their works. 36 And they served their idols: which were a snare unto them.</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239738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D45D2-1DCA-198A-1FD4-AA8FA0B5D7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E1FE1D0-1AD3-3D3C-ACEA-5B0504027E07}"/>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Zephaniah 1:9 In the same day also will I punish all those that leap on the threshold, which fill their masters' houses with violence and deceit.</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22371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4F31BE-DE1B-F319-A072-8C61AE88098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D72357D-F256-254E-D5C2-6B1B3D52A7E6}"/>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Micah 2:1-2 Woe to them that devise iniquity, and work evil upon their beds! when the morning is light, they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practise</a:t>
            </a:r>
            <a:r>
              <a:rPr kumimoji="0" lang="en-US" sz="4000" b="1" i="0" u="none" strike="noStrike" kern="1200" cap="none" spc="0" normalizeH="0" baseline="0" noProof="0" dirty="0">
                <a:ln>
                  <a:noFill/>
                </a:ln>
                <a:solidFill>
                  <a:prstClr val="black"/>
                </a:solidFill>
                <a:effectLst/>
                <a:uLnTx/>
                <a:uFillTx/>
                <a:latin typeface="Georgia"/>
                <a:ea typeface="+mn-ea"/>
                <a:cs typeface="+mn-cs"/>
              </a:rPr>
              <a:t> it, because it is in the power of their hand. 2 And they covet fields, and take them by violence; and houses, and take them away: so they oppress a man and his house, even a man and his heritage.</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025340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F66AF5-01B1-1363-A504-BE258F4BD9D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732F99A-BD10-9AA5-A66A-9ABA0767F71F}"/>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Ezekiel 22:29 The people of the land have used oppression, and exercised robbery, and have vexed the poor and needy: yea, they have oppressed the stranger wrongfully.</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58192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199F2-0833-9A7E-FECA-FBFA33C8974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26AE3EF-2698-3A70-0E30-E18A3A5D2225}"/>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Zephaniah 1:10 And it shall come to pass in that day, saith the LORD, that there shall be the noise of a cry from the fish gate, and an howling from the second, and a great crashing from the hills.</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525586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C7CC0-7E60-A84D-B97E-E41A22C7790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03C835E-2708-DBC0-E837-45341EE9ADE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Zephaniah 1:11 Howl, ye inhabitants of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Maktesh</a:t>
            </a:r>
            <a:r>
              <a:rPr kumimoji="0" lang="en-US" sz="4400" b="1" i="0" u="none" strike="noStrike" kern="1200" cap="none" spc="0" normalizeH="0" baseline="0" noProof="0" dirty="0">
                <a:ln>
                  <a:noFill/>
                </a:ln>
                <a:solidFill>
                  <a:prstClr val="black"/>
                </a:solidFill>
                <a:effectLst/>
                <a:uLnTx/>
                <a:uFillTx/>
                <a:latin typeface="Georgia"/>
                <a:ea typeface="+mn-ea"/>
                <a:cs typeface="+mn-cs"/>
              </a:rPr>
              <a:t>, for all the merchant people are cut down; all they that bear silver are cut off.</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858546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FEB63-BEAD-C6EB-D1B3-F79E06FC4AB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CCD41C3-1788-4DD3-442A-CE58F48A36D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Zephaniah 1:12 And it shall come to pass at that time, that I will search Jerusalem with candles, and punish the men that are settled on their lees: that say in their heart, The LORD will not do good, neither will he do evil.</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75801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Zephaniah 1:7-13   Hold thy peace at the presence of the Lord GOD: for the day of the LORD is at hand: for the LORD hath prepared a sacrifice, he hath bid his guests.  8 And it shall come to pass in the day of the LORD'S sacrifice, that I will punish the princes, and the king's children, and all such as are clothed with strange apparel.  9 In the same day also will I punish all those that leap on the threshold, which fill their masters' houses with violence and deceit.  10 And it shall come to pass in that day, saith the LORD, that there shall be the noise of a cry from the fish gate, and an howling from the second, and a great crashing from the hills.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630B1-6707-C754-66AD-64003DDA362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5C14CDB-7C8B-8DC9-06EE-60A525DD0A1A}"/>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Ezekiel 8:12 Then said he unto me, Son of man, hast thou seen what the ancients of the house of Israel do in the dark, every man in the chambers of his imagery? for they say, The LORD </a:t>
            </a:r>
            <a:r>
              <a:rPr kumimoji="0" lang="en-US" sz="4400" b="1" i="0" u="none" strike="noStrike" kern="1200" cap="none" spc="0" normalizeH="0" baseline="0" noProof="0" dirty="0" err="1">
                <a:ln>
                  <a:noFill/>
                </a:ln>
                <a:solidFill>
                  <a:prstClr val="black"/>
                </a:solidFill>
                <a:effectLst/>
                <a:uLnTx/>
                <a:uFillTx/>
                <a:latin typeface="Georgia"/>
                <a:ea typeface="+mn-ea"/>
                <a:cs typeface="+mn-cs"/>
              </a:rPr>
              <a:t>seeth</a:t>
            </a:r>
            <a:r>
              <a:rPr kumimoji="0" lang="en-US" sz="4400" b="1" i="0" u="none" strike="noStrike" kern="1200" cap="none" spc="0" normalizeH="0" baseline="0" noProof="0" dirty="0">
                <a:ln>
                  <a:noFill/>
                </a:ln>
                <a:solidFill>
                  <a:prstClr val="black"/>
                </a:solidFill>
                <a:effectLst/>
                <a:uLnTx/>
                <a:uFillTx/>
                <a:latin typeface="Georgia"/>
                <a:ea typeface="+mn-ea"/>
                <a:cs typeface="+mn-cs"/>
              </a:rPr>
              <a:t> us not; the LORD hath forsaken the earth.</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5503333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209864-741B-9DD9-7D52-F648BA426A2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1A98B0-F56C-F453-BFA1-1D4FA8876A5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Zephaniah 1:13 Therefore their goods shall become a booty, and their houses a desolation: they shall also build houses, but not inhabit them; and they shall plant vineyards, but not drink the wine thereof.</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376648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0" y="297760"/>
            <a:ext cx="11121657" cy="1511084"/>
          </a:xfrm>
          <a:prstGeom prst="rect">
            <a:avLst/>
          </a:prstGeom>
          <a:noFill/>
        </p:spPr>
        <p:txBody>
          <a:bodyPr wrap="square" anchor="ctr"/>
          <a:lstStyle/>
          <a:p>
            <a:pPr marR="0" lvl="0" defTabSz="914400" rtl="0" eaLnBrk="1" fontAlgn="auto" latinLnBrk="0" hangingPunct="1">
              <a:spcBef>
                <a:spcPts val="0"/>
              </a:spcBef>
              <a:spcAft>
                <a:spcPts val="0"/>
              </a:spcAft>
              <a:buClrTx/>
              <a:buSzTx/>
              <a:tabLst/>
              <a:defRPr/>
            </a:pPr>
            <a:r>
              <a:rPr lang="en-US" sz="4000" b="1" dirty="0">
                <a:solidFill>
                  <a:prstClr val="black"/>
                </a:solidFill>
                <a:latin typeface="Georgia"/>
              </a:rPr>
              <a:t>1. When God speaks, our first response should be reverence.</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535163" y="2274613"/>
            <a:ext cx="11121657" cy="933481"/>
          </a:xfrm>
          <a:prstGeom prst="rect">
            <a:avLst/>
          </a:prstGeom>
          <a:noFill/>
        </p:spPr>
        <p:txBody>
          <a:bodyPr wrap="square" anchor="ctr"/>
          <a:lstStyle/>
          <a:p>
            <a:pPr>
              <a:defRPr/>
            </a:pPr>
            <a:r>
              <a:rPr lang="en-US" sz="4000" b="1" dirty="0">
                <a:solidFill>
                  <a:prstClr val="black"/>
                </a:solidFill>
                <a:latin typeface="Georgia"/>
              </a:rPr>
              <a:t>2. The sins of leaders affect everyone under them. </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535163" y="3673863"/>
            <a:ext cx="11121657" cy="933482"/>
          </a:xfrm>
          <a:prstGeom prst="rect">
            <a:avLst/>
          </a:prstGeom>
          <a:noFill/>
        </p:spPr>
        <p:txBody>
          <a:bodyPr wrap="square" anchor="ctr"/>
          <a:lstStyle/>
          <a:p>
            <a:pPr>
              <a:defRPr/>
            </a:pPr>
            <a:r>
              <a:rPr lang="en-US" sz="4000" b="1" dirty="0">
                <a:solidFill>
                  <a:prstClr val="black"/>
                </a:solidFill>
                <a:latin typeface="Georgia"/>
              </a:rPr>
              <a:t>3. Complacency is a dangerous sin.</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6" name="TextBox 5">
            <a:extLst>
              <a:ext uri="{FF2B5EF4-FFF2-40B4-BE49-F238E27FC236}">
                <a16:creationId xmlns:a16="http://schemas.microsoft.com/office/drawing/2014/main" id="{8C9F8CC6-3488-0EA9-299D-68911D73A0B2}"/>
              </a:ext>
            </a:extLst>
          </p:cNvPr>
          <p:cNvSpPr txBox="1"/>
          <p:nvPr/>
        </p:nvSpPr>
        <p:spPr>
          <a:xfrm>
            <a:off x="535163" y="4849412"/>
            <a:ext cx="11402835" cy="1402174"/>
          </a:xfrm>
          <a:prstGeom prst="rect">
            <a:avLst/>
          </a:prstGeom>
          <a:noFill/>
        </p:spPr>
        <p:txBody>
          <a:bodyPr wrap="square" anchor="ctr"/>
          <a:lstStyle/>
          <a:p>
            <a:pPr>
              <a:defRPr/>
            </a:pPr>
            <a:r>
              <a:rPr lang="en-US" sz="4000" b="1" dirty="0">
                <a:solidFill>
                  <a:prstClr val="black"/>
                </a:solidFill>
                <a:latin typeface="Georgia"/>
              </a:rPr>
              <a:t>4. The day of the Lord is coming. </a:t>
            </a:r>
          </a:p>
          <a:p>
            <a:pPr>
              <a:defRPr/>
            </a:pPr>
            <a:r>
              <a:rPr lang="en-US" sz="4000" b="1" dirty="0">
                <a:solidFill>
                  <a:prstClr val="black"/>
                </a:solidFill>
                <a:latin typeface="Georgia"/>
              </a:rPr>
              <a:t>Will you be ready?</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56CB6-DC41-190F-82B1-807EC60373D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9BB658A-86F7-EEA3-4FA2-AC6A7986CCB0}"/>
              </a:ext>
            </a:extLst>
          </p:cNvPr>
          <p:cNvSpPr txBox="1"/>
          <p:nvPr/>
        </p:nvSpPr>
        <p:spPr>
          <a:xfrm>
            <a:off x="457200" y="274320"/>
            <a:ext cx="11277600" cy="6294260"/>
          </a:xfrm>
          <a:prstGeom prst="rect">
            <a:avLst/>
          </a:prstGeom>
          <a:noFill/>
        </p:spPr>
        <p:txBody>
          <a:bodyPr wrap="square" anchor="ctr"/>
          <a:lstStyle/>
          <a:p>
            <a:pPr lvl="0" algn="just">
              <a:defRPr/>
            </a:pPr>
            <a:r>
              <a:rPr lang="en-US" sz="3200" b="1" dirty="0">
                <a:solidFill>
                  <a:prstClr val="black"/>
                </a:solidFill>
                <a:latin typeface="Georgia"/>
              </a:rPr>
              <a:t>11 Howl, ye inhabitants of </a:t>
            </a:r>
            <a:r>
              <a:rPr lang="en-US" sz="3200" b="1" dirty="0" err="1">
                <a:solidFill>
                  <a:prstClr val="black"/>
                </a:solidFill>
                <a:latin typeface="Georgia"/>
              </a:rPr>
              <a:t>Maktesh</a:t>
            </a:r>
            <a:r>
              <a:rPr lang="en-US" sz="3200" b="1" dirty="0">
                <a:solidFill>
                  <a:prstClr val="black"/>
                </a:solidFill>
                <a:latin typeface="Georgia"/>
              </a:rPr>
              <a:t>, for all the merchant people are cut down; all they that bear silver are cut off.  12 And it shall come to pass at that time, that I will search Jerusalem with candles, and punish the men that are settled on their lees: that say in their heart, The LORD will not do good, neither will he do evil.  13 Therefore their goods shall become a booty, and their houses a desolation: they shall also build houses, but not inhabit them; and they shall plant vineyards, but not drink the wine thereof.</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633293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96563" y="2539904"/>
            <a:ext cx="10023946"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The Day of the LORD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Is at Hand: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Zephaniah 1:7–13</a:t>
            </a: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Zephaniah 1:7 Hold thy peace at the presence of the Lord GOD: for the day of the LORD is at hand: for the LORD hath prepared a sacrifice, he hath bid his guests.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3019C1-0B32-573C-53DC-A8C28655B1F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0B0A46D-18F6-249A-7107-622BABCF9410}"/>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2 Peter 3:10 But the day of the Lord will come as a thief in the night; in the which the heavens shall pass away with a great noise, and the elements shall melt with fervent heat, the earth also and the works that are therein shall be burned up.</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36406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4E9689-A7E2-B0CD-D02D-48CF4C0363F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283B6A0-B321-E7AD-6B85-28D3FA2D4A3B}"/>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Zephaniah 1:7 Hold thy peace at the presence of the Lord GOD: for the day of the LORD is at hand: for the LORD hath prepared a sacrifice, he hath bid his guests.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1941110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CEA253-50FC-50E8-5EBF-3C990F29DF6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BF50B56-8880-F0A4-CFF3-5740A66E3491}"/>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Zephaniah 1:8 And it shall come to pass in the day of the LORD'S sacrifice, that I will punish the princes, and the king's children, and all such as are clothed with strange apparel.</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768688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CFA04-BFEC-6F39-487B-59217A04C69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FEA737-A2BB-58D0-77D3-13F73761DC34}"/>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Georgia"/>
                <a:ea typeface="+mn-ea"/>
                <a:cs typeface="+mn-cs"/>
              </a:rPr>
              <a:t>2 Kings 21:1-2 Manasseh was twelve years old when he began to reign, and reigned fifty and five years in Jerusalem. And his mother's name was </a:t>
            </a:r>
            <a:r>
              <a:rPr kumimoji="0" lang="en-US" sz="4000" b="1" i="0" u="none" strike="noStrike" kern="1200" cap="none" spc="0" normalizeH="0" baseline="0" noProof="0" dirty="0" err="1">
                <a:ln>
                  <a:noFill/>
                </a:ln>
                <a:solidFill>
                  <a:prstClr val="black"/>
                </a:solidFill>
                <a:effectLst/>
                <a:uLnTx/>
                <a:uFillTx/>
                <a:latin typeface="Georgia"/>
                <a:ea typeface="+mn-ea"/>
                <a:cs typeface="+mn-cs"/>
              </a:rPr>
              <a:t>Hephzi</a:t>
            </a:r>
            <a:r>
              <a:rPr kumimoji="0" lang="en-US" sz="4000" b="1" i="0" u="none" strike="noStrike" kern="1200" cap="none" spc="0" normalizeH="0" baseline="0" noProof="0" dirty="0">
                <a:ln>
                  <a:noFill/>
                </a:ln>
                <a:solidFill>
                  <a:prstClr val="black"/>
                </a:solidFill>
                <a:effectLst/>
                <a:uLnTx/>
                <a:uFillTx/>
                <a:latin typeface="Georgia"/>
                <a:ea typeface="+mn-ea"/>
                <a:cs typeface="+mn-cs"/>
              </a:rPr>
              <a:t>-bah. 2 And he did that which was evil in the sight of the LORD, after the abominations of the heathen, whom the LORD cast out before the children of Israel.</a:t>
            </a:r>
            <a:endParaRPr kumimoji="0"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208577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106781</TotalTime>
  <Words>1123</Words>
  <Application>Microsoft Office PowerPoint</Application>
  <PresentationFormat>Widescreen</PresentationFormat>
  <Paragraphs>32</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742</cp:revision>
  <cp:lastPrinted>2020-01-28T17:57:24Z</cp:lastPrinted>
  <dcterms:created xsi:type="dcterms:W3CDTF">2019-08-31T20:33:16Z</dcterms:created>
  <dcterms:modified xsi:type="dcterms:W3CDTF">2026-04-04T04:56:03Z</dcterms:modified>
</cp:coreProperties>
</file>