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1" r:id="rId3"/>
    <p:sldId id="389" r:id="rId4"/>
    <p:sldId id="390" r:id="rId5"/>
    <p:sldId id="273" r:id="rId6"/>
    <p:sldId id="309" r:id="rId7"/>
    <p:sldId id="391" r:id="rId8"/>
    <p:sldId id="392" r:id="rId9"/>
    <p:sldId id="393" r:id="rId10"/>
    <p:sldId id="394" r:id="rId11"/>
    <p:sldId id="395" r:id="rId12"/>
    <p:sldId id="396" r:id="rId13"/>
    <p:sldId id="397" r:id="rId14"/>
    <p:sldId id="398" r:id="rId15"/>
    <p:sldId id="399" r:id="rId16"/>
    <p:sldId id="400" r:id="rId17"/>
    <p:sldId id="401" r:id="rId18"/>
    <p:sldId id="402" r:id="rId19"/>
    <p:sldId id="403" r:id="rId20"/>
    <p:sldId id="404" r:id="rId21"/>
    <p:sldId id="354" r:id="rId22"/>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FDB9"/>
    <a:srgbClr val="99FF33"/>
    <a:srgbClr val="FF9900"/>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53" autoAdjust="0"/>
    <p:restoredTop sz="94660"/>
  </p:normalViewPr>
  <p:slideViewPr>
    <p:cSldViewPr snapToGrid="0">
      <p:cViewPr varScale="1">
        <p:scale>
          <a:sx n="75" d="100"/>
          <a:sy n="75" d="100"/>
        </p:scale>
        <p:origin x="60" y="1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7ECB30F-22F0-4C62-BDD3-2949EA4DFCF9}" type="datetimeFigureOut">
              <a:rPr lang="en-US" smtClean="0"/>
              <a:t>3/28/2026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8081271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823541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88860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ECB30F-22F0-4C62-BDD3-2949EA4DFCF9}" type="datetimeFigureOut">
              <a:rPr lang="en-US" smtClean="0"/>
              <a:t>3/28/2026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366478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ECB30F-22F0-4C62-BDD3-2949EA4DFCF9}" type="datetimeFigureOut">
              <a:rPr lang="en-US" smtClean="0"/>
              <a:t>3/28/2026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614164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ECB30F-22F0-4C62-BDD3-2949EA4DFCF9}" type="datetimeFigureOut">
              <a:rPr lang="en-US" smtClean="0"/>
              <a:t>3/28/2026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2253812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ECB30F-22F0-4C62-BDD3-2949EA4DFCF9}" type="datetimeFigureOut">
              <a:rPr lang="en-US" smtClean="0"/>
              <a:t>3/28/2026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4966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ECB30F-22F0-4C62-BDD3-2949EA4DFCF9}" type="datetimeFigureOut">
              <a:rPr lang="en-US" smtClean="0"/>
              <a:t>3/28/2026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4047585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ECB30F-22F0-4C62-BDD3-2949EA4DFCF9}" type="datetimeFigureOut">
              <a:rPr lang="en-US" smtClean="0"/>
              <a:t>3/28/2026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4296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3/28/2026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717896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7ECB30F-22F0-4C62-BDD3-2949EA4DFCF9}" type="datetimeFigureOut">
              <a:rPr lang="en-US" smtClean="0"/>
              <a:t>3/28/2026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506F4D-05AF-40BD-A504-F8A87CE4079F}" type="slidenum">
              <a:rPr lang="en-US" smtClean="0"/>
              <a:t>‹#›</a:t>
            </a:fld>
            <a:endParaRPr lang="en-US"/>
          </a:p>
        </p:txBody>
      </p:sp>
    </p:spTree>
    <p:extLst>
      <p:ext uri="{BB962C8B-B14F-4D97-AF65-F5344CB8AC3E}">
        <p14:creationId xmlns:p14="http://schemas.microsoft.com/office/powerpoint/2010/main" val="16582847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ECB30F-22F0-4C62-BDD3-2949EA4DFCF9}" type="datetimeFigureOut">
              <a:rPr lang="en-US" smtClean="0"/>
              <a:t>3/28/2026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06F4D-05AF-40BD-A504-F8A87CE4079F}" type="slidenum">
              <a:rPr lang="en-US" smtClean="0"/>
              <a:t>‹#›</a:t>
            </a:fld>
            <a:endParaRPr lang="en-US"/>
          </a:p>
        </p:txBody>
      </p:sp>
    </p:spTree>
    <p:extLst>
      <p:ext uri="{BB962C8B-B14F-4D97-AF65-F5344CB8AC3E}">
        <p14:creationId xmlns:p14="http://schemas.microsoft.com/office/powerpoint/2010/main" val="19473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235376-FD3D-4538-CBE5-38F0BCF0CCD7}"/>
              </a:ext>
            </a:extLst>
          </p:cNvPr>
          <p:cNvSpPr txBox="1"/>
          <p:nvPr/>
        </p:nvSpPr>
        <p:spPr>
          <a:xfrm>
            <a:off x="374469" y="2131420"/>
            <a:ext cx="11360331" cy="2344786"/>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6600" b="1" dirty="0">
                <a:solidFill>
                  <a:prstClr val="black"/>
                </a:solidFill>
                <a:latin typeface="Georgia"/>
              </a:rPr>
              <a:t>Jonah 1:7–17</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dirty="0">
                <a:ln>
                  <a:noFill/>
                </a:ln>
                <a:solidFill>
                  <a:prstClr val="black"/>
                </a:solidFill>
                <a:effectLst/>
                <a:uLnTx/>
                <a:uFillTx/>
                <a:latin typeface="Georgia"/>
                <a:ea typeface="+mn-ea"/>
                <a:cs typeface="+mn-cs"/>
              </a:rPr>
              <a:t>Sunday School</a:t>
            </a:r>
            <a:endParaRPr kumimoji="0" lang="en-US" sz="48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4800" b="1" dirty="0">
                <a:solidFill>
                  <a:prstClr val="black"/>
                </a:solidFill>
                <a:latin typeface="Georgia"/>
              </a:rPr>
              <a:t>Nathan Holmes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FF9E7204-8E69-908C-D2CF-17B9C7B5AD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8FCE3D8E-3795-99F4-E100-F4BC1B0583BD}"/>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True Words Baptist Church | 1377 S. 20</a:t>
            </a:r>
            <a:r>
              <a:rPr kumimoji="0" lang="en-US" sz="2000" b="1" i="0" u="none" strike="noStrike" kern="1200" cap="none" spc="0" normalizeH="0" baseline="30000" noProof="0" dirty="0">
                <a:ln>
                  <a:noFill/>
                </a:ln>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752638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78FFE0-E630-D3D2-D545-2B222CECCE7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BBA8EC3-DCA4-FD6D-1979-CC9574EA2E78}"/>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Georgia"/>
                <a:ea typeface="+mn-ea"/>
                <a:cs typeface="+mn-cs"/>
              </a:rPr>
              <a:t>Jonah 1:9-10 And he said unto them, I am an Hebrew; and I fear the LORD, the God of heaven, which hath made the sea and the dry land. 10 Then were the men exceedingly afraid, and said unto him, Why hast thou done this? For the men knew that he fled from the presence of the LORD, because he had told them.</a:t>
            </a:r>
            <a:endParaRPr kumimoji="0" sz="44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5674127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3D24D3-B3A3-2FB6-438E-D72D2E8D384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F382807-CA8F-91A2-4CD3-148610B225AD}"/>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Jonah 1:11 Then said they unto him, What shall we do unto thee, that the sea may be calm unto us? for the sea wrought, and was tempestuous. </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4614376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455190-6857-0014-0BDA-2156278D392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21D894B3-D53F-F14A-D229-7121F0E4BA9C}"/>
              </a:ext>
            </a:extLst>
          </p:cNvPr>
          <p:cNvSpPr txBox="1"/>
          <p:nvPr/>
        </p:nvSpPr>
        <p:spPr>
          <a:xfrm>
            <a:off x="457200" y="457200"/>
            <a:ext cx="11277600" cy="5943600"/>
          </a:xfrm>
          <a:prstGeom prst="rect">
            <a:avLst/>
          </a:prstGeom>
          <a:noFill/>
        </p:spPr>
        <p:txBody>
          <a:bodyPr wrap="square" anchor="ctr"/>
          <a:lstStyle/>
          <a:p>
            <a:pPr lvl="0" algn="just">
              <a:defRPr/>
            </a:pPr>
            <a:r>
              <a:rPr lang="en-US" sz="4800" b="1" dirty="0">
                <a:solidFill>
                  <a:prstClr val="black"/>
                </a:solidFill>
                <a:latin typeface="Georgia"/>
              </a:rPr>
              <a:t>Jonah 1:12 </a:t>
            </a:r>
            <a:r>
              <a:rPr kumimoji="0" lang="en-US" sz="4800" b="1" i="0" u="none" strike="noStrike" kern="1200" cap="none" spc="0" normalizeH="0" baseline="0" noProof="0" dirty="0">
                <a:ln>
                  <a:noFill/>
                </a:ln>
                <a:solidFill>
                  <a:prstClr val="black"/>
                </a:solidFill>
                <a:effectLst/>
                <a:uLnTx/>
                <a:uFillTx/>
                <a:latin typeface="Georgia"/>
                <a:ea typeface="+mn-ea"/>
                <a:cs typeface="+mn-cs"/>
              </a:rPr>
              <a:t>And he said unto them, Take me up, and cast me forth into the sea; so shall the sea be calm unto you: for I know that for my sake this great tempest is upon you.</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9660157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FA6239-9E1D-989F-255C-EAFBA5E552F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31AD274-01CF-612C-D0FD-2A5ADF47FEE0}"/>
              </a:ext>
            </a:extLst>
          </p:cNvPr>
          <p:cNvSpPr txBox="1"/>
          <p:nvPr/>
        </p:nvSpPr>
        <p:spPr>
          <a:xfrm>
            <a:off x="457200" y="457200"/>
            <a:ext cx="11277600" cy="5943600"/>
          </a:xfrm>
          <a:prstGeom prst="rect">
            <a:avLst/>
          </a:prstGeom>
          <a:noFill/>
        </p:spPr>
        <p:txBody>
          <a:bodyPr wrap="square" anchor="ctr"/>
          <a:lstStyle/>
          <a:p>
            <a:pPr lvl="0" algn="just">
              <a:defRPr/>
            </a:pPr>
            <a:r>
              <a:rPr lang="en-US" sz="4800" b="1" dirty="0">
                <a:solidFill>
                  <a:prstClr val="black"/>
                </a:solidFill>
                <a:latin typeface="Georgia"/>
              </a:rPr>
              <a:t>Jonah 1:13 Nevertheless the men rowed hard to bring it to the land; but they could not: for the sea wrought, and was tempestuous against them.</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2607495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40AA78-E651-3A9D-9226-3DC9825E9E9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00112D6-3CAC-2187-6924-E76D80BBCD14}"/>
              </a:ext>
            </a:extLst>
          </p:cNvPr>
          <p:cNvSpPr txBox="1"/>
          <p:nvPr/>
        </p:nvSpPr>
        <p:spPr>
          <a:xfrm>
            <a:off x="457200" y="457200"/>
            <a:ext cx="11277600" cy="5943600"/>
          </a:xfrm>
          <a:prstGeom prst="rect">
            <a:avLst/>
          </a:prstGeom>
          <a:noFill/>
        </p:spPr>
        <p:txBody>
          <a:bodyPr wrap="square" anchor="ctr"/>
          <a:lstStyle/>
          <a:p>
            <a:pPr lvl="0" algn="just">
              <a:defRPr/>
            </a:pPr>
            <a:r>
              <a:rPr lang="en-US" sz="4800" b="1" dirty="0">
                <a:solidFill>
                  <a:prstClr val="black"/>
                </a:solidFill>
                <a:latin typeface="Georgia"/>
              </a:rPr>
              <a:t>Jonah 1:14 Wherefore they cried unto the LORD, and said, We beseech thee, O LORD, we beseech thee, let us not perish for this man's life, and lay not upon us innocent blood: for thou, O LORD, hast done as it pleased thee.</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2036517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FE97FA-B6DE-A695-ADB0-C2F31C4D969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7999915-A9A2-BF8E-700D-396E7F376573}"/>
              </a:ext>
            </a:extLst>
          </p:cNvPr>
          <p:cNvSpPr txBox="1"/>
          <p:nvPr/>
        </p:nvSpPr>
        <p:spPr>
          <a:xfrm>
            <a:off x="457200" y="457200"/>
            <a:ext cx="11277600" cy="5943600"/>
          </a:xfrm>
          <a:prstGeom prst="rect">
            <a:avLst/>
          </a:prstGeom>
          <a:noFill/>
        </p:spPr>
        <p:txBody>
          <a:bodyPr wrap="square" anchor="ctr"/>
          <a:lstStyle/>
          <a:p>
            <a:pPr lvl="0" algn="just">
              <a:defRPr/>
            </a:pPr>
            <a:r>
              <a:rPr lang="en-US" sz="4800" b="1" dirty="0">
                <a:solidFill>
                  <a:prstClr val="black"/>
                </a:solidFill>
                <a:latin typeface="Georgia"/>
              </a:rPr>
              <a:t>Jonah 1:15-16 So they took up Jonah, and cast him forth into the sea: and the sea ceased from her raging. 16 Then the men feared the LORD exceedingly, and offered a sacrifice unto the LORD, and made vows.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2120642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6805F9-ABB9-44F3-2EE8-B2D9FF39F22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9202017-E0D5-8A2A-2D90-D11EDB33CA34}"/>
              </a:ext>
            </a:extLst>
          </p:cNvPr>
          <p:cNvSpPr txBox="1"/>
          <p:nvPr/>
        </p:nvSpPr>
        <p:spPr>
          <a:xfrm>
            <a:off x="457200" y="457200"/>
            <a:ext cx="11277600" cy="5943600"/>
          </a:xfrm>
          <a:prstGeom prst="rect">
            <a:avLst/>
          </a:prstGeom>
          <a:noFill/>
        </p:spPr>
        <p:txBody>
          <a:bodyPr wrap="square" anchor="ctr"/>
          <a:lstStyle/>
          <a:p>
            <a:pPr lvl="0" algn="just">
              <a:defRPr/>
            </a:pPr>
            <a:r>
              <a:rPr lang="en-US" sz="4800" b="1" dirty="0">
                <a:solidFill>
                  <a:prstClr val="black"/>
                </a:solidFill>
                <a:latin typeface="Georgia"/>
              </a:rPr>
              <a:t>Mark 4:39 And he arose, and rebuked the wind, and said unto the sea, Peace, be still. And the wind ceased, and there was a great calm.</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6410762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3D4EB5-A01D-9A3F-899F-EB92FAFB49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34D8DCD-56EC-06D7-E677-6E56D1ECD965}"/>
              </a:ext>
            </a:extLst>
          </p:cNvPr>
          <p:cNvSpPr txBox="1"/>
          <p:nvPr/>
        </p:nvSpPr>
        <p:spPr>
          <a:xfrm>
            <a:off x="457200" y="457200"/>
            <a:ext cx="11277600" cy="5943600"/>
          </a:xfrm>
          <a:prstGeom prst="rect">
            <a:avLst/>
          </a:prstGeom>
          <a:noFill/>
        </p:spPr>
        <p:txBody>
          <a:bodyPr wrap="square" anchor="ctr"/>
          <a:lstStyle/>
          <a:p>
            <a:pPr lvl="0" algn="just">
              <a:defRPr/>
            </a:pPr>
            <a:r>
              <a:rPr lang="en-US" sz="4800" b="1" dirty="0">
                <a:solidFill>
                  <a:prstClr val="black"/>
                </a:solidFill>
                <a:latin typeface="Georgia"/>
              </a:rPr>
              <a:t>Mark 4:41 And they feared exceedingly, and said one to another, What manner of man is this, that even the wind and the sea obey him?</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1225218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A6ADD6-895A-48D8-52CE-E02CE76F05B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9D9CD2E-36E1-9751-6D28-56FC72E96C93}"/>
              </a:ext>
            </a:extLst>
          </p:cNvPr>
          <p:cNvSpPr txBox="1"/>
          <p:nvPr/>
        </p:nvSpPr>
        <p:spPr>
          <a:xfrm>
            <a:off x="457200" y="457200"/>
            <a:ext cx="11277600" cy="5943600"/>
          </a:xfrm>
          <a:prstGeom prst="rect">
            <a:avLst/>
          </a:prstGeom>
          <a:noFill/>
        </p:spPr>
        <p:txBody>
          <a:bodyPr wrap="square" anchor="ctr"/>
          <a:lstStyle/>
          <a:p>
            <a:pPr lvl="0" algn="just">
              <a:defRPr/>
            </a:pPr>
            <a:r>
              <a:rPr lang="en-US" sz="3600" b="1" dirty="0">
                <a:solidFill>
                  <a:prstClr val="black"/>
                </a:solidFill>
                <a:latin typeface="Georgia"/>
              </a:rPr>
              <a:t>Psalm 107:23-31 They that go down to the sea in ships, that do business in great waters; 24 These see the works of the LORD, and his wonders in the deep. 25 For he </a:t>
            </a:r>
            <a:r>
              <a:rPr lang="en-US" sz="3600" b="1" dirty="0" err="1">
                <a:solidFill>
                  <a:prstClr val="black"/>
                </a:solidFill>
                <a:latin typeface="Georgia"/>
              </a:rPr>
              <a:t>commandeth</a:t>
            </a:r>
            <a:r>
              <a:rPr lang="en-US" sz="3600" b="1" dirty="0">
                <a:solidFill>
                  <a:prstClr val="black"/>
                </a:solidFill>
                <a:latin typeface="Georgia"/>
              </a:rPr>
              <a:t>, and </a:t>
            </a:r>
            <a:r>
              <a:rPr lang="en-US" sz="3600" b="1" dirty="0" err="1">
                <a:solidFill>
                  <a:prstClr val="black"/>
                </a:solidFill>
                <a:latin typeface="Georgia"/>
              </a:rPr>
              <a:t>raiseth</a:t>
            </a:r>
            <a:r>
              <a:rPr lang="en-US" sz="3600" b="1" dirty="0">
                <a:solidFill>
                  <a:prstClr val="black"/>
                </a:solidFill>
                <a:latin typeface="Georgia"/>
              </a:rPr>
              <a:t> the stormy wind, which </a:t>
            </a:r>
            <a:r>
              <a:rPr lang="en-US" sz="3600" b="1" dirty="0" err="1">
                <a:solidFill>
                  <a:prstClr val="black"/>
                </a:solidFill>
                <a:latin typeface="Georgia"/>
              </a:rPr>
              <a:t>lifteth</a:t>
            </a:r>
            <a:r>
              <a:rPr lang="en-US" sz="3600" b="1" dirty="0">
                <a:solidFill>
                  <a:prstClr val="black"/>
                </a:solidFill>
                <a:latin typeface="Georgia"/>
              </a:rPr>
              <a:t> up the waves thereof. 26 They mount up to the heaven, they go down again to the depths: their soul is melted because of trouble. 27 They reel to and </a:t>
            </a:r>
            <a:r>
              <a:rPr lang="en-US" sz="3600" b="1" dirty="0" err="1">
                <a:solidFill>
                  <a:prstClr val="black"/>
                </a:solidFill>
                <a:latin typeface="Georgia"/>
              </a:rPr>
              <a:t>fro</a:t>
            </a:r>
            <a:r>
              <a:rPr lang="en-US" sz="3600" b="1" dirty="0">
                <a:solidFill>
                  <a:prstClr val="black"/>
                </a:solidFill>
                <a:latin typeface="Georgia"/>
              </a:rPr>
              <a:t>, and stagger like a drunken man, and are at their wits' end. </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849420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3FBC2F-92DB-B5D2-B42E-E10E33E978D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C84C307-DE80-8EB2-C4DC-39B00FC21DB2}"/>
              </a:ext>
            </a:extLst>
          </p:cNvPr>
          <p:cNvSpPr txBox="1"/>
          <p:nvPr/>
        </p:nvSpPr>
        <p:spPr>
          <a:xfrm>
            <a:off x="457200" y="457200"/>
            <a:ext cx="11277600" cy="5943600"/>
          </a:xfrm>
          <a:prstGeom prst="rect">
            <a:avLst/>
          </a:prstGeom>
          <a:noFill/>
        </p:spPr>
        <p:txBody>
          <a:bodyPr wrap="square" anchor="ctr"/>
          <a:lstStyle/>
          <a:p>
            <a:pPr lvl="0" algn="just">
              <a:defRPr/>
            </a:pPr>
            <a:r>
              <a:rPr lang="en-US" sz="3600" b="1" dirty="0">
                <a:solidFill>
                  <a:prstClr val="black"/>
                </a:solidFill>
                <a:latin typeface="Georgia"/>
              </a:rPr>
              <a:t>28 Then they cry unto the LORD in their trouble, and he bringeth them out of their distresses. 29 He maketh the storm a calm, so that the waves thereof are still. 30 Then are they glad because they be quiet; so he bringeth them unto their desired haven. 31 Oh that men would praise the LORD for his goodness, and for his wonderful works to the children of men!</a:t>
            </a:r>
            <a:endParaRPr kumimoji="0" sz="36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4668576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C5F41-0982-5A65-5AD7-4644DC9956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2C3F895-9B5F-81ED-8A4A-3629C6A221C4}"/>
              </a:ext>
            </a:extLst>
          </p:cNvPr>
          <p:cNvSpPr txBox="1"/>
          <p:nvPr/>
        </p:nvSpPr>
        <p:spPr>
          <a:xfrm>
            <a:off x="457200" y="274320"/>
            <a:ext cx="11277600" cy="629426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prstClr val="black"/>
                </a:solidFill>
                <a:effectLst/>
                <a:uLnTx/>
                <a:uFillTx/>
                <a:latin typeface="Georgia"/>
                <a:ea typeface="+mn-ea"/>
                <a:cs typeface="+mn-cs"/>
              </a:rPr>
              <a:t>Jonah 1:7-17   And they said every one to his fellow, Come, and let us cast lots, that we may know for whose cause this evil is upon us. So they cast lots, and the lot fell upon Jonah.  8 Then said they unto him, Tell us, we pray thee, for whose cause this evil is upon us; What is thine occupation? and whence </a:t>
            </a:r>
            <a:r>
              <a:rPr kumimoji="0" lang="en-US" sz="3200" b="1" i="0" u="none" strike="noStrike" kern="1200" cap="none" spc="0" normalizeH="0" baseline="0" noProof="0" dirty="0" err="1">
                <a:ln>
                  <a:noFill/>
                </a:ln>
                <a:solidFill>
                  <a:prstClr val="black"/>
                </a:solidFill>
                <a:effectLst/>
                <a:uLnTx/>
                <a:uFillTx/>
                <a:latin typeface="Georgia"/>
                <a:ea typeface="+mn-ea"/>
                <a:cs typeface="+mn-cs"/>
              </a:rPr>
              <a:t>comest</a:t>
            </a:r>
            <a:r>
              <a:rPr kumimoji="0" lang="en-US" sz="3200" b="1" i="0" u="none" strike="noStrike" kern="1200" cap="none" spc="0" normalizeH="0" baseline="0" noProof="0" dirty="0">
                <a:ln>
                  <a:noFill/>
                </a:ln>
                <a:solidFill>
                  <a:prstClr val="black"/>
                </a:solidFill>
                <a:effectLst/>
                <a:uLnTx/>
                <a:uFillTx/>
                <a:latin typeface="Georgia"/>
                <a:ea typeface="+mn-ea"/>
                <a:cs typeface="+mn-cs"/>
              </a:rPr>
              <a:t> thou? what is thy country? and of what people art thou?  9 And he said unto them, I am an Hebrew; and I fear the LORD, the God of heaven, which hath made the sea and the dry land.  10 Then were the men exceedingly afraid, and said unto him, Why hast thou done this? For the men knew that he fled from the presence of the LORD, because he had told them.  </a:t>
            </a:r>
            <a:endParaRPr kumimoji="0" sz="32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8445494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4913A3-AE5A-27DC-033B-0E19B40D791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C4419C6-C11C-EC5C-FBE6-1EFDD29DF6F8}"/>
              </a:ext>
            </a:extLst>
          </p:cNvPr>
          <p:cNvSpPr txBox="1"/>
          <p:nvPr/>
        </p:nvSpPr>
        <p:spPr>
          <a:xfrm>
            <a:off x="457200" y="457200"/>
            <a:ext cx="11277600" cy="5943600"/>
          </a:xfrm>
          <a:prstGeom prst="rect">
            <a:avLst/>
          </a:prstGeom>
          <a:noFill/>
        </p:spPr>
        <p:txBody>
          <a:bodyPr wrap="square" anchor="ctr"/>
          <a:lstStyle/>
          <a:p>
            <a:pPr lvl="0" algn="just">
              <a:defRPr/>
            </a:pPr>
            <a:r>
              <a:rPr lang="en-US" sz="4800" b="1" dirty="0">
                <a:solidFill>
                  <a:prstClr val="black"/>
                </a:solidFill>
                <a:latin typeface="Georgia"/>
              </a:rPr>
              <a:t>Jonah 1:17 Now the LORD had prepared a great fish to swallow up Jonah. And Jonah was in the belly of the fish three days and three nights.</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2542705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707B9B-F0F8-2CD7-9AD9-6CB7CF03C352}"/>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1DAA46C-6AC5-F203-4018-E5FFA34E11E6}"/>
              </a:ext>
            </a:extLst>
          </p:cNvPr>
          <p:cNvSpPr txBox="1"/>
          <p:nvPr/>
        </p:nvSpPr>
        <p:spPr>
          <a:xfrm>
            <a:off x="535170" y="297760"/>
            <a:ext cx="11121657" cy="1511084"/>
          </a:xfrm>
          <a:prstGeom prst="rect">
            <a:avLst/>
          </a:prstGeom>
          <a:noFill/>
        </p:spPr>
        <p:txBody>
          <a:bodyPr wrap="square" anchor="ctr"/>
          <a:lstStyle/>
          <a:p>
            <a:pPr marR="0" lvl="0" defTabSz="914400" rtl="0" eaLnBrk="1" fontAlgn="auto" latinLnBrk="0" hangingPunct="1">
              <a:spcBef>
                <a:spcPts val="0"/>
              </a:spcBef>
              <a:spcAft>
                <a:spcPts val="0"/>
              </a:spcAft>
              <a:buClrTx/>
              <a:buSzTx/>
              <a:tabLst/>
              <a:defRPr/>
            </a:pPr>
            <a:r>
              <a:rPr lang="en-US" sz="4000" b="1" dirty="0">
                <a:solidFill>
                  <a:prstClr val="black"/>
                </a:solidFill>
                <a:latin typeface="Georgia"/>
              </a:rPr>
              <a:t>1. God exposes what we try to hide.</a:t>
            </a:r>
            <a:endParaRPr kumimoji="0" lang="en-US" sz="4000" b="1" i="0" u="none" strike="noStrike" kern="1200" cap="none" spc="0" normalizeH="0" baseline="0" noProof="0" dirty="0">
              <a:ln>
                <a:noFill/>
              </a:ln>
              <a:solidFill>
                <a:prstClr val="black"/>
              </a:solidFill>
              <a:effectLst/>
              <a:uLnTx/>
              <a:uFillTx/>
              <a:latin typeface="Georgia"/>
              <a:ea typeface="+mn-ea"/>
              <a:cs typeface="+mn-cs"/>
            </a:endParaRPr>
          </a:p>
        </p:txBody>
      </p:sp>
      <p:sp>
        <p:nvSpPr>
          <p:cNvPr id="4" name="TextBox 3">
            <a:extLst>
              <a:ext uri="{FF2B5EF4-FFF2-40B4-BE49-F238E27FC236}">
                <a16:creationId xmlns:a16="http://schemas.microsoft.com/office/drawing/2014/main" id="{134C280E-C3B6-923C-E043-AF1A539D8A1A}"/>
              </a:ext>
            </a:extLst>
          </p:cNvPr>
          <p:cNvSpPr txBox="1"/>
          <p:nvPr/>
        </p:nvSpPr>
        <p:spPr>
          <a:xfrm>
            <a:off x="535163" y="2135578"/>
            <a:ext cx="11121657" cy="933481"/>
          </a:xfrm>
          <a:prstGeom prst="rect">
            <a:avLst/>
          </a:prstGeom>
          <a:noFill/>
        </p:spPr>
        <p:txBody>
          <a:bodyPr wrap="square" anchor="ctr"/>
          <a:lstStyle/>
          <a:p>
            <a:pPr>
              <a:defRPr/>
            </a:pPr>
            <a:r>
              <a:rPr lang="en-US" sz="4000" b="1" dirty="0">
                <a:solidFill>
                  <a:prstClr val="black"/>
                </a:solidFill>
                <a:latin typeface="Georgia"/>
              </a:rPr>
              <a:t>2. You can know truth and still live in disobedience.</a:t>
            </a:r>
            <a:endParaRPr kumimoji="0" lang="en-US" sz="4000" b="1" i="0" u="none" strike="noStrike" kern="1200" cap="none" spc="0" normalizeH="0" baseline="0" noProof="0" dirty="0">
              <a:ln>
                <a:noFill/>
              </a:ln>
              <a:solidFill>
                <a:prstClr val="black"/>
              </a:solidFill>
              <a:effectLst/>
              <a:uLnTx/>
              <a:uFillTx/>
              <a:latin typeface="Georgia"/>
              <a:ea typeface="+mn-ea"/>
              <a:cs typeface="+mn-cs"/>
            </a:endParaRPr>
          </a:p>
        </p:txBody>
      </p:sp>
      <p:sp>
        <p:nvSpPr>
          <p:cNvPr id="5" name="TextBox 4">
            <a:extLst>
              <a:ext uri="{FF2B5EF4-FFF2-40B4-BE49-F238E27FC236}">
                <a16:creationId xmlns:a16="http://schemas.microsoft.com/office/drawing/2014/main" id="{E266089F-066E-AC01-8A46-8EA20DFEA1FB}"/>
              </a:ext>
            </a:extLst>
          </p:cNvPr>
          <p:cNvSpPr txBox="1"/>
          <p:nvPr/>
        </p:nvSpPr>
        <p:spPr>
          <a:xfrm>
            <a:off x="535163" y="3673863"/>
            <a:ext cx="11121657" cy="933482"/>
          </a:xfrm>
          <a:prstGeom prst="rect">
            <a:avLst/>
          </a:prstGeom>
          <a:noFill/>
        </p:spPr>
        <p:txBody>
          <a:bodyPr wrap="square" anchor="ctr"/>
          <a:lstStyle/>
          <a:p>
            <a:pPr>
              <a:defRPr/>
            </a:pPr>
            <a:r>
              <a:rPr lang="en-US" sz="4000" b="1" dirty="0">
                <a:solidFill>
                  <a:prstClr val="black"/>
                </a:solidFill>
                <a:latin typeface="Georgia"/>
              </a:rPr>
              <a:t>3. Take responsibility for your actions.</a:t>
            </a:r>
            <a:endParaRPr kumimoji="0" lang="en-US" sz="4000" b="1" i="0" u="none" strike="noStrike" kern="1200" cap="none" spc="0" normalizeH="0" baseline="0" noProof="0" dirty="0">
              <a:ln>
                <a:noFill/>
              </a:ln>
              <a:solidFill>
                <a:prstClr val="black"/>
              </a:solidFill>
              <a:effectLst/>
              <a:uLnTx/>
              <a:uFillTx/>
              <a:latin typeface="Georgia"/>
              <a:ea typeface="+mn-ea"/>
              <a:cs typeface="+mn-cs"/>
            </a:endParaRPr>
          </a:p>
        </p:txBody>
      </p:sp>
      <p:sp>
        <p:nvSpPr>
          <p:cNvPr id="6" name="TextBox 5">
            <a:extLst>
              <a:ext uri="{FF2B5EF4-FFF2-40B4-BE49-F238E27FC236}">
                <a16:creationId xmlns:a16="http://schemas.microsoft.com/office/drawing/2014/main" id="{8C9F8CC6-3488-0EA9-299D-68911D73A0B2}"/>
              </a:ext>
            </a:extLst>
          </p:cNvPr>
          <p:cNvSpPr txBox="1"/>
          <p:nvPr/>
        </p:nvSpPr>
        <p:spPr>
          <a:xfrm>
            <a:off x="535163" y="4849412"/>
            <a:ext cx="11402835" cy="1402174"/>
          </a:xfrm>
          <a:prstGeom prst="rect">
            <a:avLst/>
          </a:prstGeom>
          <a:noFill/>
        </p:spPr>
        <p:txBody>
          <a:bodyPr wrap="square" anchor="ctr"/>
          <a:lstStyle/>
          <a:p>
            <a:pPr>
              <a:defRPr/>
            </a:pPr>
            <a:r>
              <a:rPr lang="en-US" sz="4000" b="1" dirty="0">
                <a:solidFill>
                  <a:prstClr val="black"/>
                </a:solidFill>
                <a:latin typeface="Georgia"/>
              </a:rPr>
              <a:t>4. God will use man’s failure to glorify Himself.</a:t>
            </a:r>
            <a:endParaRPr kumimoji="0" lang="en-US" sz="40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6394928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63BC05-5BDC-C5AD-6FAF-20954C9AA6B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AAE98EC-F40E-5CBA-DA4D-1B72F2C50DA5}"/>
              </a:ext>
            </a:extLst>
          </p:cNvPr>
          <p:cNvSpPr txBox="1"/>
          <p:nvPr/>
        </p:nvSpPr>
        <p:spPr>
          <a:xfrm>
            <a:off x="457200" y="274320"/>
            <a:ext cx="11277600" cy="6294260"/>
          </a:xfrm>
          <a:prstGeom prst="rect">
            <a:avLst/>
          </a:prstGeom>
          <a:noFill/>
        </p:spPr>
        <p:txBody>
          <a:bodyPr wrap="square" anchor="ctr"/>
          <a:lstStyle/>
          <a:p>
            <a:pPr lvl="0" algn="just">
              <a:defRPr/>
            </a:pPr>
            <a:r>
              <a:rPr lang="en-US" sz="3200" b="1" dirty="0">
                <a:solidFill>
                  <a:prstClr val="black"/>
                </a:solidFill>
                <a:latin typeface="Georgia"/>
              </a:rPr>
              <a:t>11 Then said they unto him, What shall we do unto thee, that the sea may be calm unto us? for the sea wrought, and was tempestuous.  12 And he said unto them, Take me up, and cast me forth into the sea; so shall the sea be calm unto you: for I know that for my sake this great tempest is upon you.  13 Nevertheless the men rowed hard to bring it to the land; but they could not: for the sea wrought, and was tempestuous against them.  14 Wherefore they cried unto the LORD, and said, We beseech thee, O LORD, we beseech thee, let us not perish for this man's life, and lay not upon us innocent blood: for thou, O LORD, hast done as it pleased thee.  </a:t>
            </a:r>
            <a:endParaRPr kumimoji="0" sz="32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6828387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FCB06D-7E73-42C6-EB99-25BC6880AD5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09B4C23-1FE9-6BA6-D7FB-828846A63BE7}"/>
              </a:ext>
            </a:extLst>
          </p:cNvPr>
          <p:cNvSpPr txBox="1"/>
          <p:nvPr/>
        </p:nvSpPr>
        <p:spPr>
          <a:xfrm>
            <a:off x="457200" y="274320"/>
            <a:ext cx="11277600" cy="6294260"/>
          </a:xfrm>
          <a:prstGeom prst="rect">
            <a:avLst/>
          </a:prstGeom>
          <a:noFill/>
        </p:spPr>
        <p:txBody>
          <a:bodyPr wrap="square" anchor="ctr"/>
          <a:lstStyle/>
          <a:p>
            <a:pPr lvl="0" algn="just">
              <a:defRPr/>
            </a:pPr>
            <a:r>
              <a:rPr lang="en-US" sz="3200" b="1" dirty="0">
                <a:solidFill>
                  <a:prstClr val="black"/>
                </a:solidFill>
                <a:latin typeface="Georgia"/>
              </a:rPr>
              <a:t>15 So they took up Jonah, and cast him forth into the sea: and the sea ceased from her raging.  16 Then the men feared the LORD exceedingly, and offered a sacrifice unto the LORD, and made vows.  17 Now the LORD had prepared a great fish to swallow up Jonah. And Jonah was in the belly of the fish three days and three nights.</a:t>
            </a:r>
            <a:endParaRPr kumimoji="0" sz="32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5778961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4E0C92-A91C-32ED-6D7E-00061E2A5DC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8DB935D-D854-3B04-2043-5E98EE071379}"/>
              </a:ext>
            </a:extLst>
          </p:cNvPr>
          <p:cNvSpPr txBox="1"/>
          <p:nvPr/>
        </p:nvSpPr>
        <p:spPr>
          <a:xfrm>
            <a:off x="996563" y="2539904"/>
            <a:ext cx="10023946" cy="1925764"/>
          </a:xfrm>
          <a:prstGeom prst="rect">
            <a:avLst/>
          </a:prstGeom>
          <a:noFill/>
        </p:spPr>
        <p:txBody>
          <a:bodyPr wrap="square"/>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Throw Me Overboard: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a:ln>
                  <a:noFill/>
                </a:ln>
                <a:solidFill>
                  <a:prstClr val="black"/>
                </a:solidFill>
                <a:effectLst/>
                <a:uLnTx/>
                <a:uFillTx/>
                <a:latin typeface="Georgia"/>
                <a:ea typeface="+mn-ea"/>
                <a:cs typeface="+mn-cs"/>
              </a:rPr>
              <a:t>Jonah 1:7–1</a:t>
            </a:r>
            <a:r>
              <a:rPr lang="en-US" sz="5400" b="1" dirty="0">
                <a:solidFill>
                  <a:prstClr val="black"/>
                </a:solidFill>
                <a:latin typeface="Georgia"/>
              </a:rPr>
              <a:t>7</a:t>
            </a:r>
            <a:endParaRPr kumimoji="0" lang="en-US" sz="54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76ABB784-B782-D9B1-B6E6-E0F2336997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9664" y="341814"/>
            <a:ext cx="4432672" cy="1108168"/>
          </a:xfrm>
          <a:prstGeom prst="rect">
            <a:avLst/>
          </a:prstGeom>
        </p:spPr>
      </p:pic>
      <p:sp>
        <p:nvSpPr>
          <p:cNvPr id="5" name="TextBox 4">
            <a:extLst>
              <a:ext uri="{FF2B5EF4-FFF2-40B4-BE49-F238E27FC236}">
                <a16:creationId xmlns:a16="http://schemas.microsoft.com/office/drawing/2014/main" id="{9F287353-190E-9CB9-DBF1-C4F146153798}"/>
              </a:ext>
            </a:extLst>
          </p:cNvPr>
          <p:cNvSpPr txBox="1"/>
          <p:nvPr/>
        </p:nvSpPr>
        <p:spPr>
          <a:xfrm>
            <a:off x="0" y="6361529"/>
            <a:ext cx="12192000"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Church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1377 S. 20</a:t>
            </a:r>
            <a:r>
              <a:rPr kumimoji="0" lang="en-US" sz="2000"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a:t>
            </a:r>
            <a:r>
              <a:rPr kumimoji="0" lang="en-US" sz="2000" b="1" i="0" u="none" strike="noStrike" kern="1200" cap="none" spc="0" normalizeH="0" baseline="0" noProof="0">
                <a:ln>
                  <a:noFill/>
                </a:ln>
                <a:solidFill>
                  <a:prstClr val="black"/>
                </a:solidFill>
                <a:effectLst/>
                <a:uLnTx/>
                <a:uFillTx/>
                <a:latin typeface="Georgia" panose="02040502050405020303" pitchFamily="18" charset="0"/>
                <a:ea typeface="+mn-ea"/>
                <a:cs typeface="+mn-cs"/>
              </a:rPr>
              <a:t>KY | </a:t>
            </a:r>
            <a:r>
              <a:rPr kumimoji="0" lang="en-US" sz="2000"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TrueWordsBaptist.org</a:t>
            </a:r>
          </a:p>
        </p:txBody>
      </p:sp>
    </p:spTree>
    <p:extLst>
      <p:ext uri="{BB962C8B-B14F-4D97-AF65-F5344CB8AC3E}">
        <p14:creationId xmlns:p14="http://schemas.microsoft.com/office/powerpoint/2010/main" val="14400161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C8A8BC-0F59-C188-E275-60A9C607A31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FED03DD-A78A-139A-2E9A-AABC8071F172}"/>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1 Corinthians 10:11 Now all these things happened unto them for ensamples: and they are written for our admonition, upon whom the ends of the world are come. </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10361761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378D72-654E-6297-5D9C-1953067A974B}"/>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43EBD61-E7EF-BE78-C374-2522247C591E}"/>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Jonah 1:7 And they said every one to his fellow, Come, and let us cast lots, that we may know for whose cause this evil is upon us. So they cast lots, and the lot fell upon Jonah.</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36114372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E68B8A-56E5-78B8-DA7E-F8D68E782C7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2AF228C-7563-6990-B51E-DCA7C61010DC}"/>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Proverbs 16:33 The lot is cast into the lap; but the whole disposing thereof is of the LORD.</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0597789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4CBFC0-A1E7-282E-471C-94F6B05006C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F8340EF-EBA1-B1E9-D3FC-117C728A5CD3}"/>
              </a:ext>
            </a:extLst>
          </p:cNvPr>
          <p:cNvSpPr txBox="1"/>
          <p:nvPr/>
        </p:nvSpPr>
        <p:spPr>
          <a:xfrm>
            <a:off x="457200" y="457200"/>
            <a:ext cx="11277600" cy="5943600"/>
          </a:xfrm>
          <a:prstGeom prst="rect">
            <a:avLst/>
          </a:prstGeom>
          <a:noFill/>
        </p:spPr>
        <p:txBody>
          <a:bodyPr wrap="square" anchor="ct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a:noFill/>
                </a:ln>
                <a:solidFill>
                  <a:prstClr val="black"/>
                </a:solidFill>
                <a:effectLst/>
                <a:uLnTx/>
                <a:uFillTx/>
                <a:latin typeface="Georgia"/>
                <a:ea typeface="+mn-ea"/>
                <a:cs typeface="+mn-cs"/>
              </a:rPr>
              <a:t>Jonah 1:8 Then said they unto him, Tell us, we pray thee, for whose cause this evil is upon us; What is thine occupation? and whence </a:t>
            </a:r>
            <a:r>
              <a:rPr kumimoji="0" lang="en-US" sz="4800" b="1" i="0" u="none" strike="noStrike" kern="1200" cap="none" spc="0" normalizeH="0" baseline="0" noProof="0" dirty="0" err="1">
                <a:ln>
                  <a:noFill/>
                </a:ln>
                <a:solidFill>
                  <a:prstClr val="black"/>
                </a:solidFill>
                <a:effectLst/>
                <a:uLnTx/>
                <a:uFillTx/>
                <a:latin typeface="Georgia"/>
                <a:ea typeface="+mn-ea"/>
                <a:cs typeface="+mn-cs"/>
              </a:rPr>
              <a:t>comest</a:t>
            </a:r>
            <a:r>
              <a:rPr kumimoji="0" lang="en-US" sz="4800" b="1" i="0" u="none" strike="noStrike" kern="1200" cap="none" spc="0" normalizeH="0" baseline="0" noProof="0" dirty="0">
                <a:ln>
                  <a:noFill/>
                </a:ln>
                <a:solidFill>
                  <a:prstClr val="black"/>
                </a:solidFill>
                <a:effectLst/>
                <a:uLnTx/>
                <a:uFillTx/>
                <a:latin typeface="Georgia"/>
                <a:ea typeface="+mn-ea"/>
                <a:cs typeface="+mn-cs"/>
              </a:rPr>
              <a:t> thou? what is thy country? and of what people art thou?</a:t>
            </a:r>
            <a:endParaRPr kumimoji="0" sz="4800" b="1" i="0" u="none" strike="noStrike" kern="1200" cap="none" spc="0" normalizeH="0" baseline="0" noProof="0" dirty="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41527938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106772</TotalTime>
  <Words>1167</Words>
  <Application>Microsoft Office PowerPoint</Application>
  <PresentationFormat>Widescreen</PresentationFormat>
  <Paragraphs>29</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joshwlc</dc:creator>
  <cp:lastModifiedBy>Nathan Holmes</cp:lastModifiedBy>
  <cp:revision>739</cp:revision>
  <cp:lastPrinted>2020-01-28T17:57:24Z</cp:lastPrinted>
  <dcterms:created xsi:type="dcterms:W3CDTF">2019-08-31T20:33:16Z</dcterms:created>
  <dcterms:modified xsi:type="dcterms:W3CDTF">2026-03-28T13:02:01Z</dcterms:modified>
</cp:coreProperties>
</file>