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68" r:id="rId10"/>
    <p:sldId id="2969" r:id="rId11"/>
    <p:sldId id="2970" r:id="rId12"/>
    <p:sldId id="2971" r:id="rId13"/>
    <p:sldId id="2972" r:id="rId14"/>
    <p:sldId id="2973" r:id="rId15"/>
    <p:sldId id="2974" r:id="rId1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Amos 1:3-5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55D34-CBE8-5CF7-22BB-C9294D956DA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656E87-0AF8-611F-7F76-106C23852A6B}"/>
              </a:ext>
            </a:extLst>
          </p:cNvPr>
          <p:cNvSpPr txBox="1"/>
          <p:nvPr/>
        </p:nvSpPr>
        <p:spPr>
          <a:xfrm>
            <a:off x="457200" y="266700"/>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2 Kings 8:12  And Hazael said, Why weepeth my lord? And he answered, Because I know the evil that thou wilt do unto the children of Israel: their strong holds wilt thou set on fire, and their young men wilt thou slay with the sword, and wilt dash their children, and rip up their women with child.</a:t>
            </a:r>
          </a:p>
        </p:txBody>
      </p:sp>
    </p:spTree>
    <p:extLst>
      <p:ext uri="{BB962C8B-B14F-4D97-AF65-F5344CB8AC3E}">
        <p14:creationId xmlns:p14="http://schemas.microsoft.com/office/powerpoint/2010/main" val="3992055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2A7D0-40FC-2CAF-B0C3-2E0D65BE9BB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4E2EEAE-927D-611A-E1D4-1086B66D5847}"/>
              </a:ext>
            </a:extLst>
          </p:cNvPr>
          <p:cNvSpPr txBox="1"/>
          <p:nvPr/>
        </p:nvSpPr>
        <p:spPr>
          <a:xfrm>
            <a:off x="457200" y="266700"/>
            <a:ext cx="11274552" cy="65556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800" b="1" i="0" u="none" strike="noStrike" kern="1200" cap="none" spc="0" normalizeH="0" baseline="0" noProof="0">
                <a:ln>
                  <a:noFill/>
                </a:ln>
                <a:solidFill>
                  <a:srgbClr val="000000"/>
                </a:solidFill>
                <a:effectLst/>
                <a:uLnTx/>
                <a:uFillTx/>
                <a:latin typeface="Georgia"/>
                <a:ea typeface="+mn-ea"/>
                <a:cs typeface="+mn-cs"/>
              </a:rPr>
              <a:t>2 Kings 8:15  And it came to pass on the morrow, that he took a thick cloth, and dipped it in water, and spread it on his face, so that he died: and Hazael reigned in his stead.</a:t>
            </a:r>
          </a:p>
        </p:txBody>
      </p:sp>
    </p:spTree>
    <p:extLst>
      <p:ext uri="{BB962C8B-B14F-4D97-AF65-F5344CB8AC3E}">
        <p14:creationId xmlns:p14="http://schemas.microsoft.com/office/powerpoint/2010/main" val="2625501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49575-5835-71B7-A154-C7AEA6D7C40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E4262C7-1E75-198A-DB56-302DC77F97E2}"/>
              </a:ext>
            </a:extLst>
          </p:cNvPr>
          <p:cNvSpPr txBox="1"/>
          <p:nvPr/>
        </p:nvSpPr>
        <p:spPr>
          <a:xfrm>
            <a:off x="457200" y="266700"/>
            <a:ext cx="11274552" cy="517064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2 Kings 10:32  In those days the LORD began to cut Israel short: and Hazael smote them in all the coasts of Israel;</a:t>
            </a:r>
          </a:p>
        </p:txBody>
      </p:sp>
    </p:spTree>
    <p:extLst>
      <p:ext uri="{BB962C8B-B14F-4D97-AF65-F5344CB8AC3E}">
        <p14:creationId xmlns:p14="http://schemas.microsoft.com/office/powerpoint/2010/main" val="1286521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9B5AE-B81A-87F8-7FBF-55030FBD68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93E0D3E-6555-8276-CE8F-D5B08298A58C}"/>
              </a:ext>
            </a:extLst>
          </p:cNvPr>
          <p:cNvSpPr txBox="1"/>
          <p:nvPr/>
        </p:nvSpPr>
        <p:spPr>
          <a:xfrm>
            <a:off x="457200" y="266700"/>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Amos 1:5  I will break also the bar of Damascus, and cut off the inhabitant from the plain of Aven, and him that holdeth the sceptre from the house of Eden: and the people of Syria shall go into captivity unto Kir, saith the LORD.</a:t>
            </a:r>
          </a:p>
        </p:txBody>
      </p:sp>
    </p:spTree>
    <p:extLst>
      <p:ext uri="{BB962C8B-B14F-4D97-AF65-F5344CB8AC3E}">
        <p14:creationId xmlns:p14="http://schemas.microsoft.com/office/powerpoint/2010/main" val="3718336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B5EFF-F3D1-92E7-34FC-3076453A14B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5777316-7003-1C7A-B05B-CB86619DD62D}"/>
              </a:ext>
            </a:extLst>
          </p:cNvPr>
          <p:cNvSpPr txBox="1"/>
          <p:nvPr/>
        </p:nvSpPr>
        <p:spPr>
          <a:xfrm>
            <a:off x="457200" y="266700"/>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Amos 9:7  Have not I brought up Israel out of the land of Egypt? and the Philistines from Caphtor, and the Syrians from Kir?</a:t>
            </a:r>
          </a:p>
        </p:txBody>
      </p:sp>
    </p:spTree>
    <p:extLst>
      <p:ext uri="{BB962C8B-B14F-4D97-AF65-F5344CB8AC3E}">
        <p14:creationId xmlns:p14="http://schemas.microsoft.com/office/powerpoint/2010/main" val="2699882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E3E45-9155-2407-C165-BD4FA6970A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0077AF6-749E-6634-7FA8-ADD4BA1E6819}"/>
              </a:ext>
            </a:extLst>
          </p:cNvPr>
          <p:cNvSpPr txBox="1"/>
          <p:nvPr/>
        </p:nvSpPr>
        <p:spPr>
          <a:xfrm>
            <a:off x="457200" y="266700"/>
            <a:ext cx="11274552" cy="5262979"/>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600" b="1" i="0" u="none" strike="noStrike" kern="1200" cap="none" spc="0" normalizeH="0" baseline="0" noProof="0">
                <a:ln>
                  <a:noFill/>
                </a:ln>
                <a:solidFill>
                  <a:srgbClr val="000000"/>
                </a:solidFill>
                <a:effectLst/>
                <a:uLnTx/>
                <a:uFillTx/>
                <a:latin typeface="Georgia"/>
                <a:ea typeface="+mn-ea"/>
                <a:cs typeface="+mn-cs"/>
              </a:rPr>
              <a:t>1. God Sees the Sin of Nations.</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600" b="1" i="0" u="none" strike="noStrike" kern="1200" cap="none" spc="0" normalizeH="0" baseline="0" noProof="0">
                <a:ln>
                  <a:noFill/>
                </a:ln>
                <a:solidFill>
                  <a:srgbClr val="000000"/>
                </a:solidFill>
                <a:effectLst/>
                <a:uLnTx/>
                <a:uFillTx/>
                <a:latin typeface="Georgia"/>
                <a:ea typeface="+mn-ea"/>
                <a:cs typeface="+mn-cs"/>
              </a:rPr>
              <a:t>2. Power Cannot Stop God’s Judgment.</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600" b="1" i="0" u="none" strike="noStrike" kern="1200" cap="none" spc="0" normalizeH="0" baseline="0" noProof="0">
                <a:ln>
                  <a:noFill/>
                </a:ln>
                <a:solidFill>
                  <a:srgbClr val="000000"/>
                </a:solidFill>
                <a:effectLst/>
                <a:uLnTx/>
                <a:uFillTx/>
                <a:latin typeface="Georgia"/>
                <a:ea typeface="+mn-ea"/>
                <a:cs typeface="+mn-cs"/>
              </a:rPr>
              <a:t>3. Cruelty Matters to God.</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600" b="1" i="0" u="none" strike="noStrike" kern="1200" cap="none" spc="0" normalizeH="0" baseline="0" noProof="0">
                <a:ln>
                  <a:noFill/>
                </a:ln>
                <a:solidFill>
                  <a:srgbClr val="000000"/>
                </a:solidFill>
                <a:effectLst/>
                <a:uLnTx/>
                <a:uFillTx/>
                <a:latin typeface="Georgia"/>
                <a:ea typeface="+mn-ea"/>
                <a:cs typeface="+mn-cs"/>
              </a:rPr>
              <a:t>4. God Judges the Whole World.</a:t>
            </a:r>
          </a:p>
        </p:txBody>
      </p:sp>
    </p:spTree>
    <p:extLst>
      <p:ext uri="{BB962C8B-B14F-4D97-AF65-F5344CB8AC3E}">
        <p14:creationId xmlns:p14="http://schemas.microsoft.com/office/powerpoint/2010/main" val="4248077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15903"/>
            <a:ext cx="11696700" cy="6186309"/>
          </a:xfrm>
          <a:prstGeom prst="rect">
            <a:avLst/>
          </a:prstGeom>
          <a:noFill/>
        </p:spPr>
        <p:txBody>
          <a:bodyPr wrap="square">
            <a:spAutoFit/>
          </a:bodyPr>
          <a:lstStyle/>
          <a:p>
            <a:pPr algn="just">
              <a:defRPr sz="4800" b="1">
                <a:solidFill>
                  <a:srgbClr val="000000"/>
                </a:solidFill>
                <a:latin typeface="Georgia"/>
              </a:defRPr>
            </a:pPr>
            <a:r>
              <a:rPr lang="en-US" sz="3600"/>
              <a:t>Amos 1:3-5   Thus saith the LORD; For three transgressions of Damascus, and for four, I will not turn away the punishment thereof; because they have threshed Gilead with threshing instruments of iron:  4 But I will send a fire into the house of Hazael, which shall devour the palaces of Ben-hadad.  5 I will break also the bar of Damascus, and cut off the inhabitant from the plain of Aven, and him that holdeth the sceptre from the house of Eden: and the people of Syria shall go into captivity unto Kir, saith the LORD.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791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For Three Transgressions of Damascus: Amos 1 Explained</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algn="just">
              <a:defRPr sz="4800" b="1">
                <a:solidFill>
                  <a:srgbClr val="000000"/>
                </a:solidFill>
                <a:latin typeface="Georgia"/>
              </a:defRPr>
            </a:pPr>
            <a:r>
              <a:rPr lang="en-US" sz="4800" b="1"/>
              <a:t>Amos 1:1  The words of Amos, who was among the herdmen of Tekoa, which he saw concerning Israel in the days of Uzziah king of Judah, and in the days of Jeroboam the son of Joash king of Israel, two years before the earthquake.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Amos 1:2  And he said, The LORD will roar from Zion, and utter his voice from Jerusalem; and the habitations of the shepherds shall mourn, and the top of Carmel shall wither.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94829"/>
            <a:ext cx="11274552" cy="5801588"/>
          </a:xfrm>
          <a:prstGeom prst="rect">
            <a:avLst/>
          </a:prstGeom>
          <a:noFill/>
        </p:spPr>
        <p:txBody>
          <a:bodyPr wrap="square">
            <a:spAutoFit/>
          </a:bodyPr>
          <a:lstStyle/>
          <a:p>
            <a:pPr algn="just">
              <a:defRPr sz="4800" b="1">
                <a:solidFill>
                  <a:srgbClr val="000000"/>
                </a:solidFill>
                <a:latin typeface="Georgia"/>
              </a:defRPr>
            </a:pPr>
            <a:r>
              <a:rPr lang="en-US" sz="5300" b="1"/>
              <a:t>Amos 1:3  Thus saith the LORD; For three transgressions of Damascus, and for four, I will not turn away the punishment thereof; because they have threshed Gilead with threshing instruments of iron.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90500"/>
            <a:ext cx="11274552" cy="6186309"/>
          </a:xfrm>
          <a:prstGeom prst="rect">
            <a:avLst/>
          </a:prstGeom>
          <a:noFill/>
        </p:spPr>
        <p:txBody>
          <a:bodyPr wrap="square">
            <a:spAutoFit/>
          </a:bodyPr>
          <a:lstStyle/>
          <a:p>
            <a:pPr algn="just">
              <a:defRPr sz="4800" b="1">
                <a:solidFill>
                  <a:srgbClr val="000000"/>
                </a:solidFill>
                <a:latin typeface="Georgia"/>
              </a:defRPr>
            </a:pPr>
            <a:r>
              <a:rPr lang="en-US" sz="6600"/>
              <a:t>Genesis 15:2  And Abram said, Lord GOD, what wilt thou give me, seeing I go childless, and the steward of my house is this Eliezer of Damascus?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66700"/>
            <a:ext cx="11274552" cy="5170646"/>
          </a:xfrm>
          <a:prstGeom prst="rect">
            <a:avLst/>
          </a:prstGeom>
          <a:noFill/>
        </p:spPr>
        <p:txBody>
          <a:bodyPr wrap="square">
            <a:spAutoFit/>
          </a:bodyPr>
          <a:lstStyle/>
          <a:p>
            <a:pPr algn="just">
              <a:defRPr sz="4800" b="1">
                <a:solidFill>
                  <a:srgbClr val="000000"/>
                </a:solidFill>
                <a:latin typeface="Georgia"/>
              </a:defRPr>
            </a:pPr>
            <a:r>
              <a:rPr lang="en-US" sz="6600"/>
              <a:t>Amos 1:4  But I will send a fire into the house of Hazael, which shall devour the palaces of Ben-hadad.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38616-26EE-230C-5191-E258B08A05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D947148-9952-942B-F692-0FB558162017}"/>
              </a:ext>
            </a:extLst>
          </p:cNvPr>
          <p:cNvSpPr txBox="1"/>
          <p:nvPr/>
        </p:nvSpPr>
        <p:spPr>
          <a:xfrm>
            <a:off x="457200" y="266700"/>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300" b="1" i="0" u="none" strike="noStrike" kern="1200" cap="none" spc="0" normalizeH="0" baseline="0" noProof="0">
                <a:ln>
                  <a:noFill/>
                </a:ln>
                <a:solidFill>
                  <a:srgbClr val="000000"/>
                </a:solidFill>
                <a:effectLst/>
                <a:uLnTx/>
                <a:uFillTx/>
                <a:latin typeface="Georgia"/>
                <a:ea typeface="+mn-ea"/>
                <a:cs typeface="+mn-cs"/>
              </a:rPr>
              <a:t>2 Kings 8:7-9  And Elisha came to Damascus; and Ben-hadad the king of Syria was sick; and it was told him, saying, The man of God is come hither.  8 And the king said unto Hazael, Take a present in thine hand, and go, meet the man of God, and inquire of the LORD by him, saying, Shall I recover of this disease?  9 So Hazael went to meet him, and took a present with him, even of every good thing of Damascus, forty camels' burden, and came and stood before him, and said, Thy son Ben-hadad king of Syria hath sent me to thee, saying, Shall I recover of this disease?</a:t>
            </a:r>
          </a:p>
        </p:txBody>
      </p:sp>
    </p:spTree>
    <p:extLst>
      <p:ext uri="{BB962C8B-B14F-4D97-AF65-F5344CB8AC3E}">
        <p14:creationId xmlns:p14="http://schemas.microsoft.com/office/powerpoint/2010/main" val="3564492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5683</TotalTime>
  <Words>712</Words>
  <Application>Microsoft Office PowerPoint</Application>
  <PresentationFormat>Custom</PresentationFormat>
  <Paragraphs>22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17</cp:revision>
  <dcterms:created xsi:type="dcterms:W3CDTF">2013-01-27T09:14:16Z</dcterms:created>
  <dcterms:modified xsi:type="dcterms:W3CDTF">2026-03-16T17:29:37Z</dcterms:modified>
  <cp:category/>
</cp:coreProperties>
</file>