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55" r:id="rId4"/>
    <p:sldId id="356" r:id="rId5"/>
    <p:sldId id="273" r:id="rId6"/>
    <p:sldId id="309" r:id="rId7"/>
    <p:sldId id="357" r:id="rId8"/>
    <p:sldId id="358" r:id="rId9"/>
    <p:sldId id="359" r:id="rId10"/>
    <p:sldId id="360" r:id="rId11"/>
    <p:sldId id="361" r:id="rId12"/>
    <p:sldId id="362" r:id="rId13"/>
    <p:sldId id="363" r:id="rId14"/>
    <p:sldId id="364" r:id="rId15"/>
    <p:sldId id="365" r:id="rId16"/>
    <p:sldId id="354" r:id="rId1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2" d="100"/>
          <a:sy n="82" d="100"/>
        </p:scale>
        <p:origin x="60" y="10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Esther 1:10-22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9C148-5231-CA71-B37F-309F1660F8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E7C04CD-869F-C0B5-85DF-D4F05580D0D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Esther 1:13-15 Then the king said to the wise men, which knew the times, (for so was the king's manner toward all that knew law and judgment: 14 And the next unto him was Carshena, Shethar, Admatha, Tarshish, Meres, Marsena, and Memucan, the seven princes of Persia and Media, which saw the king's face, and which sat the first in the kingdom;) 15 What shall we do unto the queen Vashti according to law, because she hath not performed the commandment of the king Ahasuerus by the chamberlains?</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746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A978B-2D83-03DC-C899-26232133AC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F441CDF-B57B-21A0-1C8E-AF6CFA31AB5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Esther 1:16-20 And Memucan answered before the king and the princes, Vashti the queen hath not done wrong to the king only, but also to all the princes, and to all the people that are in all the provinces of the king Ahasuerus. 17 For this deed of the queen shall come abroad unto all women, so that they shall despise their husbands in their eyes, when it shall be reported, The king Ahasuerus commanded Vashti the queen to be brought in before him, but she came not. 18 Likewise shall the ladies of Persia and Media say this day unto all the king's princes, which have heard of the deed of the queen. Thus shall there arise too much contempt and wrath.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14195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874B3-C467-7CB7-7DCC-A5F3B61F83A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AA418F-EBEE-1574-B039-C50978EB390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Peter 3:7 Likewise, ye husbands, dwell with them according to knowledge, giving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honour</a:t>
            </a:r>
            <a:r>
              <a:rPr kumimoji="0" lang="en-US" sz="4000" b="1" i="0" u="none" strike="noStrike" kern="1200" cap="none" spc="0" normalizeH="0" baseline="0" noProof="0" dirty="0">
                <a:ln>
                  <a:noFill/>
                </a:ln>
                <a:solidFill>
                  <a:prstClr val="black"/>
                </a:solidFill>
                <a:effectLst/>
                <a:uLnTx/>
                <a:uFillTx/>
                <a:latin typeface="Georgia"/>
                <a:ea typeface="+mn-ea"/>
                <a:cs typeface="+mn-cs"/>
              </a:rPr>
              <a:t> unto the wife, as unto the weaker vessel, and as being heirs together of the grace of life; that your prayers be not hindered.</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16725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C525B-7658-B1D1-A605-1191C1A3D3F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5F6CA7B-7706-94AF-7BA1-FC810C23EB4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Peter 3:1-2 Likewise, ye wives, be in subjection to your own husbands; that, if any obey not the word, they also may without the word be won by the conversation of the wives; 2 While they behold your chaste conversation coupled with fear.</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25098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7A611-39C7-C8CE-BB21-81B56D116D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AE5E838-F44A-2325-7B5B-21E629DC981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Esther 1:19 If it please the king, let there go a royal commandment from him, and let it be written among the laws of the Persians and the Medes, that it be not altered, That Vashti come no more before king Ahasuerus; and let the king give her royal estate unto another that is better than she. 20 And when the king's decree which he shall make shall be published throughout all his empire, (for it is great,) all the wives shall give to their husbands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honour</a:t>
            </a:r>
            <a:r>
              <a:rPr kumimoji="0" lang="en-US" sz="3600" b="1" i="0" u="none" strike="noStrike" kern="1200" cap="none" spc="0" normalizeH="0" baseline="0" noProof="0" dirty="0">
                <a:ln>
                  <a:noFill/>
                </a:ln>
                <a:solidFill>
                  <a:prstClr val="black"/>
                </a:solidFill>
                <a:effectLst/>
                <a:uLnTx/>
                <a:uFillTx/>
                <a:latin typeface="Georgia"/>
                <a:ea typeface="+mn-ea"/>
                <a:cs typeface="+mn-cs"/>
              </a:rPr>
              <a:t>, both to great and small.</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09862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D2555-E136-D1F8-2873-48A9374AC7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98E923-AC60-D5E2-6FEE-C56E012D6CE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Esther 1:21-22 And the saying pleased the king and the princes; and the king did according to the word of Memucan: 22 For he sent letters into all the king's provinces, into every province according to the writing thereof, and to every people after their language, that every man should bear rule in his own house, and that it should be published according to the language of every people.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21003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78970"/>
            <a:ext cx="11121657" cy="1511084"/>
          </a:xfrm>
          <a:prstGeom prst="rect">
            <a:avLst/>
          </a:prstGeom>
          <a:noFill/>
        </p:spPr>
        <p:txBody>
          <a:bodyPr wrap="square" anchor="ctr"/>
          <a:lstStyle/>
          <a:p>
            <a:pPr marR="0" lvl="0" defTabSz="914400" rtl="0" eaLnBrk="1" fontAlgn="auto" latinLnBrk="0" hangingPunct="1">
              <a:spcBef>
                <a:spcPts val="0"/>
              </a:spcBef>
              <a:spcAft>
                <a:spcPts val="0"/>
              </a:spcAft>
              <a:buClrTx/>
              <a:buSzTx/>
              <a:tabLst/>
              <a:defRPr/>
            </a:pPr>
            <a:r>
              <a:rPr lang="en-US" sz="3600" b="1" dirty="0">
                <a:solidFill>
                  <a:prstClr val="black"/>
                </a:solidFill>
                <a:latin typeface="Georgia"/>
              </a:rPr>
              <a:t>1. </a:t>
            </a:r>
            <a:r>
              <a:rPr kumimoji="0" lang="en-US" sz="3600" b="1" i="0" u="none" strike="noStrike" kern="1200" cap="none" spc="0" normalizeH="0" baseline="0" noProof="0" dirty="0">
                <a:ln>
                  <a:noFill/>
                </a:ln>
                <a:solidFill>
                  <a:prstClr val="black"/>
                </a:solidFill>
                <a:effectLst/>
                <a:uLnTx/>
                <a:uFillTx/>
                <a:latin typeface="Georgia"/>
                <a:ea typeface="+mn-ea"/>
                <a:cs typeface="+mn-cs"/>
              </a:rPr>
              <a:t>Individual pride and sin lead to widespread consequences.</a:t>
            </a:r>
          </a:p>
        </p:txBody>
      </p:sp>
      <p:sp>
        <p:nvSpPr>
          <p:cNvPr id="4" name="TextBox 3">
            <a:extLst>
              <a:ext uri="{FF2B5EF4-FFF2-40B4-BE49-F238E27FC236}">
                <a16:creationId xmlns:a16="http://schemas.microsoft.com/office/drawing/2014/main" id="{134C280E-C3B6-923C-E043-AF1A539D8A1A}"/>
              </a:ext>
            </a:extLst>
          </p:cNvPr>
          <p:cNvSpPr txBox="1"/>
          <p:nvPr/>
        </p:nvSpPr>
        <p:spPr>
          <a:xfrm>
            <a:off x="535167" y="1894664"/>
            <a:ext cx="11121657" cy="1511084"/>
          </a:xfrm>
          <a:prstGeom prst="rect">
            <a:avLst/>
          </a:prstGeom>
          <a:noFill/>
        </p:spPr>
        <p:txBody>
          <a:bodyPr wrap="square" anchor="ctr"/>
          <a:lstStyle/>
          <a:p>
            <a:pPr>
              <a:defRPr/>
            </a:pPr>
            <a:r>
              <a:rPr lang="en-US" sz="3600" b="1" dirty="0">
                <a:solidFill>
                  <a:prstClr val="black"/>
                </a:solidFill>
                <a:latin typeface="Georgia"/>
              </a:rPr>
              <a:t>2. Worldly counsel will not bring peace.</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5" y="3347634"/>
            <a:ext cx="11121657" cy="1511084"/>
          </a:xfrm>
          <a:prstGeom prst="rect">
            <a:avLst/>
          </a:prstGeom>
          <a:noFill/>
        </p:spPr>
        <p:txBody>
          <a:bodyPr wrap="square" anchor="ctr"/>
          <a:lstStyle/>
          <a:p>
            <a:pPr>
              <a:defRPr/>
            </a:pPr>
            <a:r>
              <a:rPr lang="en-US" sz="3600" b="1" dirty="0">
                <a:solidFill>
                  <a:prstClr val="black"/>
                </a:solidFill>
                <a:latin typeface="Georgia"/>
              </a:rPr>
              <a:t>3. Honor and obedience cannot be forced.</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5" y="4963328"/>
            <a:ext cx="11121657" cy="1511084"/>
          </a:xfrm>
          <a:prstGeom prst="rect">
            <a:avLst/>
          </a:prstGeom>
          <a:noFill/>
        </p:spPr>
        <p:txBody>
          <a:bodyPr wrap="square" anchor="ctr"/>
          <a:lstStyle/>
          <a:p>
            <a:pPr>
              <a:defRPr/>
            </a:pPr>
            <a:r>
              <a:rPr lang="en-US" sz="3600" b="1" dirty="0">
                <a:solidFill>
                  <a:prstClr val="black"/>
                </a:solidFill>
                <a:latin typeface="Georgia"/>
              </a:rPr>
              <a:t>4. God still uses imperfect people and events to accomplish His will. </a:t>
            </a:r>
            <a:endParaRPr kumimoji="0" lang="en-US"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eorgia"/>
                <a:ea typeface="+mn-ea"/>
                <a:cs typeface="+mn-cs"/>
              </a:rPr>
              <a:t>Esther 1:10-22   On the seventh day, when the heart of the king was merry with wine, he commanded Mehuman, Biztha, Harbona, Bigtha, and Abagtha, Zethar, and Carcas, the seven chamberlains that served in the presence of Ahasuerus the king,  11 To bring Vashti the queen before the king with the crown royal, to shew the people and the princes her beauty: for she was fair to look on.  12 But the queen Vashti refused to come at the king's commandment by his chamberlains: therefore was the king very wroth, and his anger burned in him.  13 Then the king said to the wise men, which knew the times, (for so was the king's manner toward all that knew law and judgment:  14 And the next unto him was Carshena, Shethar, Admatha, Tarshish, Meres, Marsena, and Memucan, the seven princes of Persia and Media, which saw the king's face, and which sat the first in the kingdom;)</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DB8D1-B5F9-3C89-6D17-801F3414CD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72FB9B-86C2-E0E5-C197-2615B1233655}"/>
              </a:ext>
            </a:extLst>
          </p:cNvPr>
          <p:cNvSpPr txBox="1"/>
          <p:nvPr/>
        </p:nvSpPr>
        <p:spPr>
          <a:xfrm>
            <a:off x="457200" y="274320"/>
            <a:ext cx="11277600" cy="6294260"/>
          </a:xfrm>
          <a:prstGeom prst="rect">
            <a:avLst/>
          </a:prstGeom>
          <a:noFill/>
        </p:spPr>
        <p:txBody>
          <a:bodyPr wrap="square" anchor="ctr"/>
          <a:lstStyle/>
          <a:p>
            <a:pPr lvl="0" algn="just">
              <a:defRPr/>
            </a:pPr>
            <a:r>
              <a:rPr lang="en-US" sz="2800" b="1" dirty="0">
                <a:solidFill>
                  <a:prstClr val="black"/>
                </a:solidFill>
                <a:latin typeface="Georgia"/>
              </a:rPr>
              <a:t>15 What shall we do unto the queen Vashti according to law, because she hath not performed the commandment of the king Ahasuerus by the chamberlains?  16 And Memucan answered before the king and the princes, Vashti the queen hath not done wrong to the king only, but also to all the princes, and to all the people that are in all the provinces of the king Ahasuerus.  17 For this deed of the queen shall come abroad unto all women, so that they shall despise their husbands in their eyes, when it shall be reported, The king Ahasuerus commanded Vashti the queen to be brought in before him, but she came not.  18 Likewise shall the ladies of Persia and Media say this day unto all the king's princes, which have heard of the deed of the queen. Thus shall there arise too much contempt and wrath.  </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49414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C8812-E120-05AF-2256-348EA9B1E8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712252D-87E2-5878-7D54-7C3E62C2B137}"/>
              </a:ext>
            </a:extLst>
          </p:cNvPr>
          <p:cNvSpPr txBox="1"/>
          <p:nvPr/>
        </p:nvSpPr>
        <p:spPr>
          <a:xfrm>
            <a:off x="457200" y="274320"/>
            <a:ext cx="11277600" cy="6294260"/>
          </a:xfrm>
          <a:prstGeom prst="rect">
            <a:avLst/>
          </a:prstGeom>
          <a:noFill/>
        </p:spPr>
        <p:txBody>
          <a:bodyPr wrap="square" anchor="ctr"/>
          <a:lstStyle/>
          <a:p>
            <a:pPr lvl="0" algn="just">
              <a:defRPr/>
            </a:pPr>
            <a:r>
              <a:rPr lang="en-US" sz="2800" b="1" dirty="0">
                <a:solidFill>
                  <a:prstClr val="black"/>
                </a:solidFill>
                <a:latin typeface="Georgia"/>
              </a:rPr>
              <a:t>19 If it please the king, let there go a royal commandment from him, and let it be written among the laws of the Persians and the Medes, that it be not altered, That Vashti come no more before king Ahasuerus; and let the king give her royal estate unto another that is better than she.  20 And when the king's decree which he shall make shall be published throughout all his empire, (for it is great,) all the wives shall give to their husbands </a:t>
            </a:r>
            <a:r>
              <a:rPr lang="en-US" sz="2800" b="1" dirty="0" err="1">
                <a:solidFill>
                  <a:prstClr val="black"/>
                </a:solidFill>
                <a:latin typeface="Georgia"/>
              </a:rPr>
              <a:t>honour</a:t>
            </a:r>
            <a:r>
              <a:rPr lang="en-US" sz="2800" b="1" dirty="0">
                <a:solidFill>
                  <a:prstClr val="black"/>
                </a:solidFill>
                <a:latin typeface="Georgia"/>
              </a:rPr>
              <a:t>, both to great and small.  21 And the saying pleased the king and the princes; and the king did according to the word of Memucan:  22 For he sent letters into all the king's provinces, into every province according to the writing thereof, and to every people after their language, that every man should bear rule in his own house, and that it should be published according to the language of every people.</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60726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Vashti Refuses the King: Esther 1:10-22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Esther 1:10-11 On the seventh day, when the heart of the king was merry with wine, he commanded Mehuman, Biztha, Harbona, Bigtha, and Abagtha, Zethar, and Carcas, the seven chamberlains that served in the presence of Ahasuerus the king, 11 To bring Vashti the queen before the king with the crown royal, to shew the people and the princes her beauty: for she was fair to look on.</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A3414-254A-7FBA-0BD4-E4F9CC9970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649056-9062-3029-B7C7-2AEAAE16CD3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Proverbs 31:4-5 It is not for kings, O Lemuel, it is not for kings to drink wine; nor for princes strong drink: 5 Lest they drink, and forget the law, and pervert the judgment of any of the afflicted.</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71794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4F5E2-8D17-E37C-7769-DD74409532F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DB87D7-57A4-232C-2201-2269433794D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11 To bring Vashti the queen before the king with the crown royal, to shew the people and the </a:t>
            </a:r>
            <a:r>
              <a:rPr kumimoji="0" lang="en-US" sz="4400" b="1" i="0" u="sng" strike="noStrike" kern="1200" cap="none" spc="0" normalizeH="0" baseline="0" noProof="0" dirty="0">
                <a:ln>
                  <a:noFill/>
                </a:ln>
                <a:solidFill>
                  <a:prstClr val="black"/>
                </a:solidFill>
                <a:effectLst/>
                <a:uLnTx/>
                <a:uFillTx/>
                <a:latin typeface="Georgia"/>
                <a:ea typeface="+mn-ea"/>
                <a:cs typeface="+mn-cs"/>
              </a:rPr>
              <a:t>princes</a:t>
            </a:r>
            <a:r>
              <a:rPr kumimoji="0" lang="en-US" sz="4400" b="1" i="0" u="none" strike="noStrike" kern="1200" cap="none" spc="0" normalizeH="0" baseline="0" noProof="0" dirty="0">
                <a:ln>
                  <a:noFill/>
                </a:ln>
                <a:solidFill>
                  <a:prstClr val="black"/>
                </a:solidFill>
                <a:effectLst/>
                <a:uLnTx/>
                <a:uFillTx/>
                <a:latin typeface="Georgia"/>
                <a:ea typeface="+mn-ea"/>
                <a:cs typeface="+mn-cs"/>
              </a:rPr>
              <a:t> her beauty: for she was fair to look on.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13285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00586-B0B9-7457-A89E-B2E3366236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7BC910-49B9-BF5F-955D-8A14BECAB30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Esther 1:12 But the queen Vashti refused to come at the king's commandment by his chamberlains: therefore was the king very wroth, and his anger burned in him.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80772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106704</TotalTime>
  <Words>1322</Words>
  <Application>Microsoft Office PowerPoint</Application>
  <PresentationFormat>Widescreen</PresentationFormat>
  <Paragraphs>23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729</cp:revision>
  <cp:lastPrinted>2020-01-28T17:57:24Z</cp:lastPrinted>
  <dcterms:created xsi:type="dcterms:W3CDTF">2019-08-31T20:33:16Z</dcterms:created>
  <dcterms:modified xsi:type="dcterms:W3CDTF">2026-02-28T14:36:07Z</dcterms:modified>
</cp:coreProperties>
</file>