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1" r:id="rId3"/>
    <p:sldId id="356" r:id="rId4"/>
    <p:sldId id="273" r:id="rId5"/>
    <p:sldId id="309" r:id="rId6"/>
    <p:sldId id="357" r:id="rId7"/>
    <p:sldId id="358" r:id="rId8"/>
    <p:sldId id="359" r:id="rId9"/>
    <p:sldId id="360" r:id="rId10"/>
    <p:sldId id="361" r:id="rId11"/>
    <p:sldId id="362" r:id="rId12"/>
    <p:sldId id="363" r:id="rId13"/>
    <p:sldId id="364" r:id="rId14"/>
    <p:sldId id="365" r:id="rId15"/>
    <p:sldId id="366" r:id="rId16"/>
    <p:sldId id="367" r:id="rId17"/>
    <p:sldId id="368" r:id="rId18"/>
    <p:sldId id="369" r:id="rId19"/>
    <p:sldId id="370" r:id="rId20"/>
    <p:sldId id="371" r:id="rId21"/>
    <p:sldId id="372" r:id="rId22"/>
    <p:sldId id="354" r:id="rId23"/>
    <p:sldId id="373" r:id="rId24"/>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80" d="100"/>
          <a:sy n="80" d="100"/>
        </p:scale>
        <p:origin x="80" y="4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2/14/2026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2/14/2026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2/14/2026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2/14/2026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2/14/2026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2/14/2026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2/14/2026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2/14/2026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2/14/2026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35376-FD3D-4538-CBE5-38F0BCF0CCD7}"/>
              </a:ext>
            </a:extLst>
          </p:cNvPr>
          <p:cNvSpPr txBox="1"/>
          <p:nvPr/>
        </p:nvSpPr>
        <p:spPr>
          <a:xfrm>
            <a:off x="374469" y="2131420"/>
            <a:ext cx="11360331" cy="2344786"/>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6600" b="1" dirty="0">
                <a:solidFill>
                  <a:prstClr val="black"/>
                </a:solidFill>
                <a:latin typeface="Georgia"/>
              </a:rPr>
              <a:t>1 Samuel 1:9-20</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Sunday School</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dirty="0">
                <a:solidFill>
                  <a:prstClr val="black"/>
                </a:solidFill>
                <a:latin typeface="Georgia"/>
              </a:rPr>
              <a:t>Nathan Holmes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FF9E7204-8E69-908C-D2CF-17B9C7B5AD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8FCE3D8E-3795-99F4-E100-F4BC1B0583BD}"/>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75263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3F6BBA-006D-D5FA-7BEE-8D8D711AB40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C311E4E-61AB-6FBE-8409-7DFF097CA5D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 5 And it shall be, when he shall be guilty in one of these things, that he shall confess that he hath sinned in that thing: 6 And he shall bring his trespass offering unto the LORD for his sin which he hath sinned, a female from the flock, a lamb or a kid of the goats, for a sin offering; and the priest shall make an atonement for him concerning his sin.</a:t>
            </a:r>
          </a:p>
        </p:txBody>
      </p:sp>
    </p:spTree>
    <p:extLst>
      <p:ext uri="{BB962C8B-B14F-4D97-AF65-F5344CB8AC3E}">
        <p14:creationId xmlns:p14="http://schemas.microsoft.com/office/powerpoint/2010/main" val="24780048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0D60F5-4447-E973-D1D0-9DD79105177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1BE5A78-A0BF-E7B5-A55B-B881362581DF}"/>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James 5:12 But above all things, my brethren, swear not, neither by heaven, neither by the earth, neither by any other oath: but let your yea be yea; and your nay, nay; lest ye fall into condemnation.</a:t>
            </a:r>
          </a:p>
        </p:txBody>
      </p:sp>
    </p:spTree>
    <p:extLst>
      <p:ext uri="{BB962C8B-B14F-4D97-AF65-F5344CB8AC3E}">
        <p14:creationId xmlns:p14="http://schemas.microsoft.com/office/powerpoint/2010/main" val="6645121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743839-8391-275F-19B4-D6A831FC827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B0BEFEF-69BB-8BED-609B-2AB3927BEEC7}"/>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1 Samuel 1:11 And she vowed a vow, and said, O LORD of hosts, if thou wilt indeed look on the affliction of thine handmaid, and remember me, and not forget thine handmaid, but wilt give unto thine handmaid a man child, then I will give him unto the LORD all the days of his life, and there shall no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rasor</a:t>
            </a:r>
            <a:r>
              <a:rPr kumimoji="0" lang="en-US" sz="4400" b="1" i="0" u="none" strike="noStrike" kern="1200" cap="none" spc="0" normalizeH="0" baseline="0" noProof="0" dirty="0">
                <a:ln>
                  <a:noFill/>
                </a:ln>
                <a:solidFill>
                  <a:prstClr val="black"/>
                </a:solidFill>
                <a:effectLst/>
                <a:uLnTx/>
                <a:uFillTx/>
                <a:latin typeface="Georgia"/>
                <a:ea typeface="+mn-ea"/>
                <a:cs typeface="+mn-cs"/>
              </a:rPr>
              <a:t> come upon his head.</a:t>
            </a:r>
          </a:p>
        </p:txBody>
      </p:sp>
    </p:spTree>
    <p:extLst>
      <p:ext uri="{BB962C8B-B14F-4D97-AF65-F5344CB8AC3E}">
        <p14:creationId xmlns:p14="http://schemas.microsoft.com/office/powerpoint/2010/main" val="32423170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B4C69B-2175-195E-8EC5-A273B1A3D88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B9ED5A5-D983-CA2C-FF2D-AC5EC22F294D}"/>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1 Samuel 1:12-14 And it came to pass, as she continued praying before the LORD, that Eli marked her mouth. 13 Now Hannah, she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spake</a:t>
            </a:r>
            <a:r>
              <a:rPr kumimoji="0" lang="en-US" sz="4000" b="1" i="0" u="none" strike="noStrike" kern="1200" cap="none" spc="0" normalizeH="0" baseline="0" noProof="0" dirty="0">
                <a:ln>
                  <a:noFill/>
                </a:ln>
                <a:solidFill>
                  <a:prstClr val="black"/>
                </a:solidFill>
                <a:effectLst/>
                <a:uLnTx/>
                <a:uFillTx/>
                <a:latin typeface="Georgia"/>
                <a:ea typeface="+mn-ea"/>
                <a:cs typeface="+mn-cs"/>
              </a:rPr>
              <a:t> in her heart; only her lips moved, but her voice was not heard: therefore Eli thought she had been drunken. 14 And Eli said unto her, How long wilt thou be drunken? put away thy wine from thee.</a:t>
            </a:r>
          </a:p>
        </p:txBody>
      </p:sp>
    </p:spTree>
    <p:extLst>
      <p:ext uri="{BB962C8B-B14F-4D97-AF65-F5344CB8AC3E}">
        <p14:creationId xmlns:p14="http://schemas.microsoft.com/office/powerpoint/2010/main" val="3195077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D6F890-A99C-8BF0-8CF1-2D25145BCCD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CE6DF5A-9383-6AA4-0B56-FCD98C920BB3}"/>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1 Samuel 1:15-16 And Hannah answered and said, No, my lord, I am a woman of a sorrowful spirit: I have drunk neither wine nor strong drink, but have poured out my soul before the LORD. 16 Count not thine handmaid for a daughter of Belial: for out of the abundance of my complaint and grief have I spoken hitherto.</a:t>
            </a:r>
          </a:p>
        </p:txBody>
      </p:sp>
    </p:spTree>
    <p:extLst>
      <p:ext uri="{BB962C8B-B14F-4D97-AF65-F5344CB8AC3E}">
        <p14:creationId xmlns:p14="http://schemas.microsoft.com/office/powerpoint/2010/main" val="11078502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F78F1F-0D72-799D-C874-C253D40CAFC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D3FE998-A89B-F20E-DC27-1307C8EE0AA8}"/>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1 Samuel 1:17-19 Then Eli answered and said, Go in peace: and the God of Israel grant thee thy petition that thou hast asked of him. </a:t>
            </a:r>
          </a:p>
        </p:txBody>
      </p:sp>
    </p:spTree>
    <p:extLst>
      <p:ext uri="{BB962C8B-B14F-4D97-AF65-F5344CB8AC3E}">
        <p14:creationId xmlns:p14="http://schemas.microsoft.com/office/powerpoint/2010/main" val="1347189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2C5C02-194B-4836-2E65-64B5129E4F5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A8E82D1-7EC5-5E25-3F1D-B33967268370}"/>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18 And she said, Let thine handmaid find grace in thy sight… </a:t>
            </a:r>
          </a:p>
        </p:txBody>
      </p:sp>
    </p:spTree>
    <p:extLst>
      <p:ext uri="{BB962C8B-B14F-4D97-AF65-F5344CB8AC3E}">
        <p14:creationId xmlns:p14="http://schemas.microsoft.com/office/powerpoint/2010/main" val="210004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1D4ED1-BA28-7D7D-B2E7-ACF3608C714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CF8AF76-C7EC-2FC0-21A5-C02D7AF8E57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…So the woman went her way, and did eat, and her countenance was no more sad. </a:t>
            </a:r>
          </a:p>
        </p:txBody>
      </p:sp>
    </p:spTree>
    <p:extLst>
      <p:ext uri="{BB962C8B-B14F-4D97-AF65-F5344CB8AC3E}">
        <p14:creationId xmlns:p14="http://schemas.microsoft.com/office/powerpoint/2010/main" val="5822182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EA754D-C42F-016B-004E-55231DF9B04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E96C679-D154-5FC5-5F19-D0196E478664}"/>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Romans 4:19-21 And being not weak in faith, he considered not his own body now dead, when he was about an hundred years old, neither yet the deadness of Sara's womb: 20 He staggered not at the promise of God through unbelief; but was strong in faith, giving glory to God; 21 And being fully persuaded that, what he had promised, he was able also to perform.</a:t>
            </a:r>
          </a:p>
        </p:txBody>
      </p:sp>
    </p:spTree>
    <p:extLst>
      <p:ext uri="{BB962C8B-B14F-4D97-AF65-F5344CB8AC3E}">
        <p14:creationId xmlns:p14="http://schemas.microsoft.com/office/powerpoint/2010/main" val="9178776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16ED84-E1E8-1CFD-F024-1A50EBEAE19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2749166-183E-022E-70FA-99C4ECA06E98}"/>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19 And they rose up in the morning early, and worshipped before the LORD, and returned, and came to their house to Ramah:</a:t>
            </a:r>
          </a:p>
        </p:txBody>
      </p:sp>
    </p:spTree>
    <p:extLst>
      <p:ext uri="{BB962C8B-B14F-4D97-AF65-F5344CB8AC3E}">
        <p14:creationId xmlns:p14="http://schemas.microsoft.com/office/powerpoint/2010/main" val="277492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C5F41-0982-5A65-5AD7-4644DC995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2C3F895-9B5F-81ED-8A4A-3629C6A221C4}"/>
              </a:ext>
            </a:extLst>
          </p:cNvPr>
          <p:cNvSpPr txBox="1"/>
          <p:nvPr/>
        </p:nvSpPr>
        <p:spPr>
          <a:xfrm>
            <a:off x="457200" y="274320"/>
            <a:ext cx="11277600" cy="629426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Georgia"/>
                <a:ea typeface="+mn-ea"/>
                <a:cs typeface="+mn-cs"/>
              </a:rPr>
              <a:t>1 Samuel 1:9-20   So Hannah rose up after they had eaten in Shiloh, and after they had drunk. Now Eli the priest sat upon a seat by a post of the temple of the LORD.  10 And she was in bitterness of soul, and prayed unto the LORD, and wept sore.  11 And she vowed a vow, and said, O LORD of hosts, if thou wilt indeed look on the affliction of thine handmaid, and remember me, and not forget thine handmaid, but wilt give unto thine handmaid a man child, then I will give him unto the LORD all the days of his life, and there shall no </a:t>
            </a:r>
            <a:r>
              <a:rPr kumimoji="0" lang="en-US" sz="2800" b="1" i="0" u="none" strike="noStrike" kern="1200" cap="none" spc="0" normalizeH="0" baseline="0" noProof="0" dirty="0" err="1">
                <a:ln>
                  <a:noFill/>
                </a:ln>
                <a:solidFill>
                  <a:prstClr val="black"/>
                </a:solidFill>
                <a:effectLst/>
                <a:uLnTx/>
                <a:uFillTx/>
                <a:latin typeface="Georgia"/>
                <a:ea typeface="+mn-ea"/>
                <a:cs typeface="+mn-cs"/>
              </a:rPr>
              <a:t>rasor</a:t>
            </a:r>
            <a:r>
              <a:rPr kumimoji="0" lang="en-US" sz="2800" b="1" i="0" u="none" strike="noStrike" kern="1200" cap="none" spc="0" normalizeH="0" baseline="0" noProof="0" dirty="0">
                <a:ln>
                  <a:noFill/>
                </a:ln>
                <a:solidFill>
                  <a:prstClr val="black"/>
                </a:solidFill>
                <a:effectLst/>
                <a:uLnTx/>
                <a:uFillTx/>
                <a:latin typeface="Georgia"/>
                <a:ea typeface="+mn-ea"/>
                <a:cs typeface="+mn-cs"/>
              </a:rPr>
              <a:t> come upon his head.  12 And it came to pass, as she continued praying before the LORD, that Eli marked her mouth.  13 Now Hannah, she </a:t>
            </a:r>
            <a:r>
              <a:rPr kumimoji="0" lang="en-US" sz="2800" b="1" i="0" u="none" strike="noStrike" kern="1200" cap="none" spc="0" normalizeH="0" baseline="0" noProof="0" dirty="0" err="1">
                <a:ln>
                  <a:noFill/>
                </a:ln>
                <a:solidFill>
                  <a:prstClr val="black"/>
                </a:solidFill>
                <a:effectLst/>
                <a:uLnTx/>
                <a:uFillTx/>
                <a:latin typeface="Georgia"/>
                <a:ea typeface="+mn-ea"/>
                <a:cs typeface="+mn-cs"/>
              </a:rPr>
              <a:t>spake</a:t>
            </a:r>
            <a:r>
              <a:rPr kumimoji="0" lang="en-US" sz="2800" b="1" i="0" u="none" strike="noStrike" kern="1200" cap="none" spc="0" normalizeH="0" baseline="0" noProof="0" dirty="0">
                <a:ln>
                  <a:noFill/>
                </a:ln>
                <a:solidFill>
                  <a:prstClr val="black"/>
                </a:solidFill>
                <a:effectLst/>
                <a:uLnTx/>
                <a:uFillTx/>
                <a:latin typeface="Georgia"/>
                <a:ea typeface="+mn-ea"/>
                <a:cs typeface="+mn-cs"/>
              </a:rPr>
              <a:t> in her heart; only her lips moved, but her voice was not heard: therefore Eli thought she had been drunken.  14 And Eli said unto her, How long wilt thou be drunken? put away thy wine from thee.  </a:t>
            </a:r>
            <a:endParaRPr kumimoji="0" sz="2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44549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8C96A-044F-9309-BD8A-6F7D6D54A12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01969F0-96A3-2E0E-B16F-A9CA5E4287F5}"/>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…and Elkanah knew Hannah his wife; and the LORD remembered her.</a:t>
            </a:r>
          </a:p>
        </p:txBody>
      </p:sp>
    </p:spTree>
    <p:extLst>
      <p:ext uri="{BB962C8B-B14F-4D97-AF65-F5344CB8AC3E}">
        <p14:creationId xmlns:p14="http://schemas.microsoft.com/office/powerpoint/2010/main" val="37576792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86303D-192F-19DF-D13F-3A33665DCB3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A53F846-DC5E-2C4F-3577-BE364D574D90}"/>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1 Samuel 1:20 Wherefore it came to pass, when the time was come about after Hannah had conceived, that she bare a son, and called his name Samuel, saying, Because I have asked him of the LORD.</a:t>
            </a:r>
          </a:p>
        </p:txBody>
      </p:sp>
    </p:spTree>
    <p:extLst>
      <p:ext uri="{BB962C8B-B14F-4D97-AF65-F5344CB8AC3E}">
        <p14:creationId xmlns:p14="http://schemas.microsoft.com/office/powerpoint/2010/main" val="5338564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707B9B-F0F8-2CD7-9AD9-6CB7CF03C35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1DAA46C-6AC5-F203-4018-E5FFA34E11E6}"/>
              </a:ext>
            </a:extLst>
          </p:cNvPr>
          <p:cNvSpPr txBox="1"/>
          <p:nvPr/>
        </p:nvSpPr>
        <p:spPr>
          <a:xfrm>
            <a:off x="474920" y="0"/>
            <a:ext cx="11121657" cy="6857999"/>
          </a:xfrm>
          <a:prstGeom prst="rect">
            <a:avLst/>
          </a:prstGeom>
          <a:noFill/>
        </p:spPr>
        <p:txBody>
          <a:bodyPr wrap="square"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1. When bitterness and grief hits, turn to God not sin. </a:t>
            </a:r>
          </a:p>
          <a:p>
            <a:pPr marL="0" marR="0" lvl="0" indent="0" defTabSz="914400" rtl="0" eaLnBrk="1" fontAlgn="auto" latinLnBrk="0" hangingPunct="1">
              <a:lnSpc>
                <a:spcPct val="100000"/>
              </a:lnSpc>
              <a:spcBef>
                <a:spcPts val="0"/>
              </a:spcBef>
              <a:spcAft>
                <a:spcPts val="0"/>
              </a:spcAft>
              <a:buClrTx/>
              <a:buSzTx/>
              <a:buFontTx/>
              <a:buNone/>
              <a:tabLst/>
              <a:defRPr/>
            </a:pPr>
            <a:endParaRPr kumimoji="0" lang="en-US" sz="3600" b="1" i="0" u="none" strike="noStrike" kern="1200" cap="none" spc="0" normalizeH="0" baseline="0" noProof="0" dirty="0">
              <a:ln>
                <a:noFill/>
              </a:ln>
              <a:solidFill>
                <a:prstClr val="black"/>
              </a:solidFill>
              <a:effectLst/>
              <a:uLnTx/>
              <a:uFillTx/>
              <a:latin typeface="Georgia"/>
              <a:ea typeface="+mn-ea"/>
              <a:cs typeface="+mn-cs"/>
            </a:endParaRPr>
          </a:p>
          <a:p>
            <a:pPr marL="0" marR="0" lvl="0" indent="0" defTabSz="914400" rtl="0" eaLnBrk="1" fontAlgn="auto" latinLnBrk="0" hangingPunct="1">
              <a:spcBef>
                <a:spcPts val="0"/>
              </a:spcBef>
              <a:spcAft>
                <a:spcPts val="0"/>
              </a:spcAft>
              <a:buClrTx/>
              <a:buSzTx/>
              <a:buFontTx/>
              <a:buNone/>
              <a:tabLst/>
              <a:defRPr/>
            </a:pPr>
            <a:r>
              <a:rPr lang="en-US" sz="3600" b="1" dirty="0">
                <a:solidFill>
                  <a:prstClr val="black"/>
                </a:solidFill>
                <a:latin typeface="Georgia"/>
              </a:rPr>
              <a:t>2. Keep praying when the burden has lasted a long time.</a:t>
            </a:r>
          </a:p>
          <a:p>
            <a:pPr marL="0" marR="0" lvl="0" indent="0" defTabSz="914400" rtl="0" eaLnBrk="1" fontAlgn="auto" latinLnBrk="0" hangingPunct="1">
              <a:spcBef>
                <a:spcPts val="0"/>
              </a:spcBef>
              <a:spcAft>
                <a:spcPts val="0"/>
              </a:spcAft>
              <a:buClrTx/>
              <a:buSzTx/>
              <a:buFontTx/>
              <a:buNone/>
              <a:tabLst/>
              <a:defRPr/>
            </a:pPr>
            <a:endParaRPr lang="en-US" sz="3600" b="1" dirty="0">
              <a:solidFill>
                <a:prstClr val="black"/>
              </a:solidFill>
              <a:latin typeface="Georgia"/>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3. Ask with God’s glory in mind, not just personal comfort.</a:t>
            </a:r>
          </a:p>
        </p:txBody>
      </p:sp>
    </p:spTree>
    <p:extLst>
      <p:ext uri="{BB962C8B-B14F-4D97-AF65-F5344CB8AC3E}">
        <p14:creationId xmlns:p14="http://schemas.microsoft.com/office/powerpoint/2010/main" val="6394928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39CFC8-7678-B370-6742-D37ED9986D5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3377E25-DFA0-8FF7-50EF-F881E350C89B}"/>
              </a:ext>
            </a:extLst>
          </p:cNvPr>
          <p:cNvSpPr txBox="1"/>
          <p:nvPr/>
        </p:nvSpPr>
        <p:spPr>
          <a:xfrm>
            <a:off x="474920" y="0"/>
            <a:ext cx="11121657" cy="6857999"/>
          </a:xfrm>
          <a:prstGeom prst="rect">
            <a:avLst/>
          </a:prstGeom>
          <a:noFill/>
        </p:spPr>
        <p:txBody>
          <a:bodyPr wrap="square" anchor="ctr"/>
          <a:lstStyle/>
          <a:p>
            <a:pPr marL="0" marR="0" lvl="0" indent="0" defTabSz="914400" rtl="0" eaLnBrk="1" fontAlgn="auto" latinLnBrk="0" hangingPunct="1">
              <a:lnSpc>
                <a:spcPct val="100000"/>
              </a:lnSpc>
              <a:spcBef>
                <a:spcPts val="0"/>
              </a:spcBef>
              <a:spcAft>
                <a:spcPts val="0"/>
              </a:spcAft>
              <a:buClrTx/>
              <a:buSzTx/>
              <a:buFontTx/>
              <a:buNone/>
              <a:tabLst/>
              <a:defRPr/>
            </a:pPr>
            <a:r>
              <a:rPr lang="en-US" sz="3600" b="1" dirty="0">
                <a:solidFill>
                  <a:prstClr val="black"/>
                </a:solidFill>
                <a:latin typeface="Georgia"/>
              </a:rPr>
              <a:t>4</a:t>
            </a:r>
            <a:r>
              <a:rPr kumimoji="0" lang="en-US" sz="3600" b="1" i="0" u="none" strike="noStrike" kern="1200" cap="none" spc="0" normalizeH="0" baseline="0" noProof="0" dirty="0">
                <a:ln>
                  <a:noFill/>
                </a:ln>
                <a:solidFill>
                  <a:prstClr val="black"/>
                </a:solidFill>
                <a:effectLst/>
                <a:uLnTx/>
                <a:uFillTx/>
                <a:latin typeface="Georgia"/>
                <a:ea typeface="+mn-ea"/>
                <a:cs typeface="+mn-cs"/>
              </a:rPr>
              <a:t>. Be careful what you say you’ll do—words matter to God.</a:t>
            </a:r>
          </a:p>
          <a:p>
            <a:pPr marL="0" marR="0" lvl="0" indent="0" defTabSz="914400" rtl="0" eaLnBrk="1" fontAlgn="auto" latinLnBrk="0" hangingPunct="1">
              <a:lnSpc>
                <a:spcPct val="100000"/>
              </a:lnSpc>
              <a:spcBef>
                <a:spcPts val="0"/>
              </a:spcBef>
              <a:spcAft>
                <a:spcPts val="0"/>
              </a:spcAft>
              <a:buClrTx/>
              <a:buSzTx/>
              <a:buFontTx/>
              <a:buNone/>
              <a:tabLst/>
              <a:defRPr/>
            </a:pPr>
            <a:endParaRPr kumimoji="0" lang="en-US" sz="3600" b="1" i="0" u="none" strike="noStrike" kern="1200" cap="none" spc="0" normalizeH="0" baseline="0" noProof="0" dirty="0">
              <a:ln>
                <a:noFill/>
              </a:ln>
              <a:solidFill>
                <a:prstClr val="black"/>
              </a:solidFill>
              <a:effectLst/>
              <a:uLnTx/>
              <a:uFillTx/>
              <a:latin typeface="Georgia"/>
              <a:ea typeface="+mn-ea"/>
              <a:cs typeface="+mn-cs"/>
            </a:endParaRPr>
          </a:p>
          <a:p>
            <a:pPr marL="0" marR="0" lvl="0" indent="0" defTabSz="914400" rtl="0" eaLnBrk="1" fontAlgn="auto" latinLnBrk="0" hangingPunct="1">
              <a:spcBef>
                <a:spcPts val="0"/>
              </a:spcBef>
              <a:spcAft>
                <a:spcPts val="0"/>
              </a:spcAft>
              <a:buClrTx/>
              <a:buSzTx/>
              <a:buFontTx/>
              <a:buNone/>
              <a:tabLst/>
              <a:defRPr/>
            </a:pPr>
            <a:r>
              <a:rPr lang="en-US" sz="3600" b="1" dirty="0">
                <a:solidFill>
                  <a:prstClr val="black"/>
                </a:solidFill>
                <a:latin typeface="Georgia"/>
              </a:rPr>
              <a:t>5. Don’t judge spiritual things by outward appearances.</a:t>
            </a:r>
          </a:p>
          <a:p>
            <a:pPr marL="0" marR="0" lvl="0" indent="0" defTabSz="914400" rtl="0" eaLnBrk="1" fontAlgn="auto" latinLnBrk="0" hangingPunct="1">
              <a:spcBef>
                <a:spcPts val="0"/>
              </a:spcBef>
              <a:spcAft>
                <a:spcPts val="0"/>
              </a:spcAft>
              <a:buClrTx/>
              <a:buSzTx/>
              <a:buFontTx/>
              <a:buNone/>
              <a:tabLst/>
              <a:defRPr/>
            </a:pPr>
            <a:endParaRPr lang="en-US" sz="3600" b="1" dirty="0">
              <a:solidFill>
                <a:prstClr val="black"/>
              </a:solidFill>
              <a:latin typeface="Georgia"/>
            </a:endParaRPr>
          </a:p>
          <a:p>
            <a:pPr marL="0" marR="0" lvl="0" indent="0" defTabSz="914400" rtl="0" eaLnBrk="1" fontAlgn="auto" latinLnBrk="0" hangingPunct="1">
              <a:lnSpc>
                <a:spcPct val="100000"/>
              </a:lnSpc>
              <a:spcBef>
                <a:spcPts val="0"/>
              </a:spcBef>
              <a:spcAft>
                <a:spcPts val="0"/>
              </a:spcAft>
              <a:buClrTx/>
              <a:buSzTx/>
              <a:buFontTx/>
              <a:buNone/>
              <a:tabLst/>
              <a:defRPr/>
            </a:pPr>
            <a:r>
              <a:rPr lang="en-US" sz="3600" b="1" dirty="0">
                <a:solidFill>
                  <a:prstClr val="black"/>
                </a:solidFill>
                <a:latin typeface="Georgia"/>
              </a:rPr>
              <a:t>6</a:t>
            </a:r>
            <a:r>
              <a:rPr kumimoji="0" lang="en-US" sz="3600" b="1" i="0" u="none" strike="noStrike" kern="1200" cap="none" spc="0" normalizeH="0" baseline="0" noProof="0" dirty="0">
                <a:ln>
                  <a:noFill/>
                </a:ln>
                <a:solidFill>
                  <a:prstClr val="black"/>
                </a:solidFill>
                <a:effectLst/>
                <a:uLnTx/>
                <a:uFillTx/>
                <a:latin typeface="Georgia"/>
                <a:ea typeface="+mn-ea"/>
                <a:cs typeface="+mn-cs"/>
              </a:rPr>
              <a:t>. God “remembers” at the right time.</a:t>
            </a:r>
          </a:p>
        </p:txBody>
      </p:sp>
    </p:spTree>
    <p:extLst>
      <p:ext uri="{BB962C8B-B14F-4D97-AF65-F5344CB8AC3E}">
        <p14:creationId xmlns:p14="http://schemas.microsoft.com/office/powerpoint/2010/main" val="38632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D008AD-AE69-F31C-8741-3B225A09419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5E5D13D-55BC-E750-0E4F-63325209B5F5}"/>
              </a:ext>
            </a:extLst>
          </p:cNvPr>
          <p:cNvSpPr txBox="1"/>
          <p:nvPr/>
        </p:nvSpPr>
        <p:spPr>
          <a:xfrm>
            <a:off x="457200" y="274320"/>
            <a:ext cx="11277600" cy="6294260"/>
          </a:xfrm>
          <a:prstGeom prst="rect">
            <a:avLst/>
          </a:prstGeom>
          <a:noFill/>
        </p:spPr>
        <p:txBody>
          <a:bodyPr wrap="square" anchor="ctr"/>
          <a:lstStyle/>
          <a:p>
            <a:pPr lvl="0" algn="just">
              <a:defRPr/>
            </a:pPr>
            <a:r>
              <a:rPr lang="en-US" sz="2700" b="1" dirty="0">
                <a:solidFill>
                  <a:prstClr val="black"/>
                </a:solidFill>
                <a:latin typeface="Georgia"/>
              </a:rPr>
              <a:t>15 And Hannah answered and said, No, my lord, I am a woman of a sorrowful spirit: I have drunk neither wine nor strong drink, but have poured out my soul before the LORD.  16 Count not thine handmaid for a daughter of Belial: for out of the abundance of my complaint and grief have I spoken hitherto.  17 Then Eli answered and said, Go in peace: and the God of Israel grant thee thy petition that thou hast asked of him.  </a:t>
            </a:r>
          </a:p>
          <a:p>
            <a:pPr lvl="0" algn="just">
              <a:defRPr/>
            </a:pPr>
            <a:r>
              <a:rPr lang="en-US" sz="2700" b="1" dirty="0">
                <a:solidFill>
                  <a:prstClr val="black"/>
                </a:solidFill>
                <a:latin typeface="Georgia"/>
              </a:rPr>
              <a:t>18 And she said, Let thine handmaid find grace in thy sight. So the woman went her way, and did eat, and her countenance was no more sad.  19 And they rose up in the morning early, and worshipped before the LORD, and returned, and came to their house to Ramah: and Elkanah knew Hannah his wife; and the LORD remembered her.  20 Wherefore it came to pass, when the time was come about after Hannah had conceived, that she bare a son, and called his name Samuel, saying, Because I have asked him of the LORD.</a:t>
            </a:r>
            <a:endParaRPr kumimoji="0" sz="27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979782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E0C92-A91C-32ED-6D7E-00061E2A5D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DB935D-D854-3B04-2043-5E98EE071379}"/>
              </a:ext>
            </a:extLst>
          </p:cNvPr>
          <p:cNvSpPr txBox="1"/>
          <p:nvPr/>
        </p:nvSpPr>
        <p:spPr>
          <a:xfrm>
            <a:off x="996563" y="2539904"/>
            <a:ext cx="10023946" cy="1925764"/>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I Will Give Him Unto</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 The Lord: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1 Samuel 1:9-20 Explained</a:t>
            </a:r>
          </a:p>
        </p:txBody>
      </p:sp>
      <p:pic>
        <p:nvPicPr>
          <p:cNvPr id="4" name="Picture 3">
            <a:extLst>
              <a:ext uri="{FF2B5EF4-FFF2-40B4-BE49-F238E27FC236}">
                <a16:creationId xmlns:a16="http://schemas.microsoft.com/office/drawing/2014/main" id="{76ABB784-B782-D9B1-B6E6-E0F2336997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9F287353-190E-9CB9-DBF1-C4F146153798}"/>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Church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1377 S. 20</a:t>
            </a:r>
            <a:r>
              <a:rPr kumimoji="0" lang="en-US" sz="2000"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KY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TrueWordsBaptist.org</a:t>
            </a:r>
          </a:p>
        </p:txBody>
      </p:sp>
    </p:spTree>
    <p:extLst>
      <p:ext uri="{BB962C8B-B14F-4D97-AF65-F5344CB8AC3E}">
        <p14:creationId xmlns:p14="http://schemas.microsoft.com/office/powerpoint/2010/main" val="1440016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8A8BC-0F59-C188-E275-60A9C607A31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FED03DD-A78A-139A-2E9A-AABC8071F17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1 Samuel 1:9-10 So Hannah rose up after they had eaten in Shiloh, and after they had drunk. Now Eli the priest sat upon a seat by a post of the temple of the LORD. 10 And she was in bitterness of soul, and prayed unto the LORD, and wept sore.</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036176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164C75-9263-F8B8-CD7D-985CE2233CA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99DCF1B-C32F-9C7C-3E8F-2A20E85C80CD}"/>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10 And she was in bitterness of soul, and </a:t>
            </a:r>
            <a:r>
              <a:rPr kumimoji="0" lang="en-US" sz="4800" b="1" i="0" u="sng" strike="noStrike" kern="1200" cap="none" spc="0" normalizeH="0" baseline="0" noProof="0" dirty="0">
                <a:ln>
                  <a:noFill/>
                </a:ln>
                <a:solidFill>
                  <a:prstClr val="black"/>
                </a:solidFill>
                <a:effectLst/>
                <a:uLnTx/>
                <a:uFillTx/>
                <a:latin typeface="Georgia"/>
                <a:ea typeface="+mn-ea"/>
                <a:cs typeface="+mn-cs"/>
              </a:rPr>
              <a:t>prayed unto the LORD</a:t>
            </a:r>
            <a:r>
              <a:rPr kumimoji="0" lang="en-US" sz="4800" b="1" i="0" u="none" strike="noStrike" kern="1200" cap="none" spc="0" normalizeH="0" baseline="0" noProof="0" dirty="0">
                <a:ln>
                  <a:noFill/>
                </a:ln>
                <a:solidFill>
                  <a:prstClr val="black"/>
                </a:solidFill>
                <a:effectLst/>
                <a:uLnTx/>
                <a:uFillTx/>
                <a:latin typeface="Georgia"/>
                <a:ea typeface="+mn-ea"/>
                <a:cs typeface="+mn-cs"/>
              </a:rPr>
              <a:t>, and wept sore.</a:t>
            </a:r>
          </a:p>
        </p:txBody>
      </p:sp>
    </p:spTree>
    <p:extLst>
      <p:ext uri="{BB962C8B-B14F-4D97-AF65-F5344CB8AC3E}">
        <p14:creationId xmlns:p14="http://schemas.microsoft.com/office/powerpoint/2010/main" val="997029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4F7EAF-EA32-B7D1-D1F0-8D5EF696E06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18B3F01-5361-782C-382A-8FFA6A2B47DB}"/>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1 Samuel 1:11 And she vowed a vow, and said, O LORD of hosts, if thou wilt indeed look on the affliction of thine handmaid, and remember me, and not forget thine handmaid, but wilt give unto thine handmaid a man child, then I will give him unto the LORD all the days of his life, and there shall no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rasor</a:t>
            </a:r>
            <a:r>
              <a:rPr kumimoji="0" lang="en-US" sz="4000" b="1" i="0" u="none" strike="noStrike" kern="1200" cap="none" spc="0" normalizeH="0" baseline="0" noProof="0" dirty="0">
                <a:ln>
                  <a:noFill/>
                </a:ln>
                <a:solidFill>
                  <a:prstClr val="black"/>
                </a:solidFill>
                <a:effectLst/>
                <a:uLnTx/>
                <a:uFillTx/>
                <a:latin typeface="Georgia"/>
                <a:ea typeface="+mn-ea"/>
                <a:cs typeface="+mn-cs"/>
              </a:rPr>
              <a:t> come upon his head.</a:t>
            </a:r>
          </a:p>
        </p:txBody>
      </p:sp>
    </p:spTree>
    <p:extLst>
      <p:ext uri="{BB962C8B-B14F-4D97-AF65-F5344CB8AC3E}">
        <p14:creationId xmlns:p14="http://schemas.microsoft.com/office/powerpoint/2010/main" val="16839956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4D13AE-9313-DA8A-A3F1-FB281B5829D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E13AB0A-D62A-6F1F-C180-A86083277B7A}"/>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Numbers 30:2 If a man vow a vow unto the LORD, or swear an oath to bind his soul with a bond; he shall not break his word, he shall do according to all that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proceedeth</a:t>
            </a:r>
            <a:r>
              <a:rPr kumimoji="0" lang="en-US" sz="4400" b="1" i="0" u="none" strike="noStrike" kern="1200" cap="none" spc="0" normalizeH="0" baseline="0" noProof="0" dirty="0">
                <a:ln>
                  <a:noFill/>
                </a:ln>
                <a:solidFill>
                  <a:prstClr val="black"/>
                </a:solidFill>
                <a:effectLst/>
                <a:uLnTx/>
                <a:uFillTx/>
                <a:latin typeface="Georgia"/>
                <a:ea typeface="+mn-ea"/>
                <a:cs typeface="+mn-cs"/>
              </a:rPr>
              <a:t> out of his mouth.</a:t>
            </a:r>
          </a:p>
        </p:txBody>
      </p:sp>
    </p:spTree>
    <p:extLst>
      <p:ext uri="{BB962C8B-B14F-4D97-AF65-F5344CB8AC3E}">
        <p14:creationId xmlns:p14="http://schemas.microsoft.com/office/powerpoint/2010/main" val="19225213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C53803-100F-1A9F-D86C-78EEB7C5C03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D1E5AD-CC24-8BD4-DD98-5740F291065A}"/>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Leviticus 5:4-6 Or if a soul swear, pronouncing with his lips to do evil, or to do good, whatsoever it be that a man shall pronounce with an oath, and it be hid from him; when he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knoweth</a:t>
            </a:r>
            <a:r>
              <a:rPr kumimoji="0" lang="en-US" sz="4400" b="1" i="0" u="none" strike="noStrike" kern="1200" cap="none" spc="0" normalizeH="0" baseline="0" noProof="0" dirty="0">
                <a:ln>
                  <a:noFill/>
                </a:ln>
                <a:solidFill>
                  <a:prstClr val="black"/>
                </a:solidFill>
                <a:effectLst/>
                <a:uLnTx/>
                <a:uFillTx/>
                <a:latin typeface="Georgia"/>
                <a:ea typeface="+mn-ea"/>
                <a:cs typeface="+mn-cs"/>
              </a:rPr>
              <a:t> of it, then he shall be guilty in one of these.</a:t>
            </a:r>
          </a:p>
        </p:txBody>
      </p:sp>
    </p:spTree>
    <p:extLst>
      <p:ext uri="{BB962C8B-B14F-4D97-AF65-F5344CB8AC3E}">
        <p14:creationId xmlns:p14="http://schemas.microsoft.com/office/powerpoint/2010/main" val="12044906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106648</TotalTime>
  <Words>1360</Words>
  <Application>Microsoft Office PowerPoint</Application>
  <PresentationFormat>Widescreen</PresentationFormat>
  <Paragraphs>38</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725</cp:revision>
  <cp:lastPrinted>2020-01-28T17:57:24Z</cp:lastPrinted>
  <dcterms:created xsi:type="dcterms:W3CDTF">2019-08-31T20:33:16Z</dcterms:created>
  <dcterms:modified xsi:type="dcterms:W3CDTF">2026-02-14T20:38:52Z</dcterms:modified>
</cp:coreProperties>
</file>