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940" r:id="rId2"/>
    <p:sldId id="256" r:id="rId3"/>
    <p:sldId id="2995" r:id="rId4"/>
    <p:sldId id="2941" r:id="rId5"/>
    <p:sldId id="257" r:id="rId6"/>
    <p:sldId id="261" r:id="rId7"/>
    <p:sldId id="2966" r:id="rId8"/>
    <p:sldId id="2967" r:id="rId9"/>
    <p:sldId id="260" r:id="rId10"/>
    <p:sldId id="2985" r:id="rId11"/>
    <p:sldId id="2986" r:id="rId12"/>
    <p:sldId id="2989" r:id="rId13"/>
    <p:sldId id="2988" r:id="rId14"/>
    <p:sldId id="2994" r:id="rId15"/>
    <p:sldId id="2996" r:id="rId16"/>
    <p:sldId id="2987" r:id="rId17"/>
  </p:sldIdLst>
  <p:sldSz cx="12188825"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00" d="100"/>
          <a:sy n="100" d="100"/>
        </p:scale>
        <p:origin x="876" y="7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BCAD085-E8A6-8845-BD4E-CB4CCA059FC4}" type="datetimeFigureOut">
              <a:rPr lang="en-US" smtClean="0"/>
              <a:t>1/13/2026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1/13/2026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1/13/2026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1/13/2026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BCAD085-E8A6-8845-BD4E-CB4CCA059FC4}" type="datetimeFigureOut">
              <a:rPr lang="en-US" smtClean="0"/>
              <a:t>1/13/2026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BCAD085-E8A6-8845-BD4E-CB4CCA059FC4}" type="datetimeFigureOut">
              <a:rPr lang="en-US" smtClean="0"/>
              <a:t>1/13/2026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BCAD085-E8A6-8845-BD4E-CB4CCA059FC4}" type="datetimeFigureOut">
              <a:rPr lang="en-US" smtClean="0"/>
              <a:t>1/13/2026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1/13/2026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1/13/2026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1/13/2026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1/13/2026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AEA997-8271-9A5B-CAFD-C662E4F6F26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3FE93116-A72A-7535-F4EE-68F9D1F9A832}"/>
              </a:ext>
            </a:extLst>
          </p:cNvPr>
          <p:cNvSpPr txBox="1"/>
          <p:nvPr/>
        </p:nvSpPr>
        <p:spPr>
          <a:xfrm>
            <a:off x="374371" y="2131757"/>
            <a:ext cx="11357373" cy="2979735"/>
          </a:xfrm>
          <a:prstGeom prst="rect">
            <a:avLst/>
          </a:prstGeom>
          <a:noFill/>
        </p:spPr>
        <p:txBody>
          <a:bodyPr wrap="square"/>
          <a:lstStyle/>
          <a:p>
            <a:pPr marL="0" marR="0" lvl="0" indent="0" algn="ctr" defTabSz="914126" rtl="0" eaLnBrk="1" fontAlgn="auto" latinLnBrk="0" hangingPunct="1">
              <a:lnSpc>
                <a:spcPct val="100000"/>
              </a:lnSpc>
              <a:spcBef>
                <a:spcPts val="0"/>
              </a:spcBef>
              <a:spcAft>
                <a:spcPts val="0"/>
              </a:spcAft>
              <a:buClrTx/>
              <a:buSzTx/>
              <a:buFontTx/>
              <a:buNone/>
              <a:tabLst/>
              <a:defRPr/>
            </a:pPr>
            <a:r>
              <a:rPr lang="en-US" sz="6598" b="1">
                <a:solidFill>
                  <a:prstClr val="black"/>
                </a:solidFill>
                <a:latin typeface="Georgia"/>
              </a:rPr>
              <a:t>Jude 1:1-7</a:t>
            </a:r>
            <a:endParaRPr kumimoji="0" lang="en-US" sz="6598" b="1" i="0" u="none" strike="noStrike" kern="1200" cap="none" spc="0" normalizeH="0" baseline="0" noProof="0" dirty="0">
              <a:ln>
                <a:noFill/>
              </a:ln>
              <a:solidFill>
                <a:prstClr val="black"/>
              </a:solidFill>
              <a:effectLst/>
              <a:uLnTx/>
              <a:uFillTx/>
              <a:latin typeface="Georgia"/>
              <a:ea typeface="+mn-ea"/>
              <a:cs typeface="+mn-cs"/>
            </a:endParaRPr>
          </a:p>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6598" b="1" i="0" u="none" strike="noStrike" kern="1200" cap="none" spc="0" normalizeH="0" baseline="0" noProof="0">
                <a:ln>
                  <a:noFill/>
                </a:ln>
                <a:solidFill>
                  <a:prstClr val="black"/>
                </a:solidFill>
                <a:effectLst/>
                <a:uLnTx/>
                <a:uFillTx/>
                <a:latin typeface="Georgia"/>
                <a:ea typeface="+mn-ea"/>
                <a:cs typeface="+mn-cs"/>
              </a:rPr>
              <a:t>Reading by</a:t>
            </a:r>
          </a:p>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6598" b="1" i="0" u="none" strike="noStrike" kern="1200" cap="none" spc="0" normalizeH="0" baseline="0" noProof="0">
                <a:ln>
                  <a:noFill/>
                </a:ln>
                <a:solidFill>
                  <a:prstClr val="black"/>
                </a:solidFill>
                <a:effectLst/>
                <a:uLnTx/>
                <a:uFillTx/>
                <a:latin typeface="Georgia"/>
                <a:ea typeface="+mn-ea"/>
                <a:cs typeface="+mn-cs"/>
              </a:rPr>
              <a:t>Gary Tapp</a:t>
            </a:r>
            <a:endParaRPr kumimoji="0" lang="en-US" sz="4799" b="1" i="0" u="none" strike="noStrike" kern="1200" cap="none" spc="0" normalizeH="0" baseline="0" noProof="0" dirty="0">
              <a:ln>
                <a:noFill/>
              </a:ln>
              <a:solidFill>
                <a:prstClr val="black"/>
              </a:solidFill>
              <a:effectLst/>
              <a:uLnTx/>
              <a:uFillTx/>
              <a:latin typeface="Georgia"/>
              <a:ea typeface="+mn-ea"/>
              <a:cs typeface="+mn-cs"/>
            </a:endParaRPr>
          </a:p>
        </p:txBody>
      </p:sp>
      <p:pic>
        <p:nvPicPr>
          <p:cNvPr id="4" name="Picture 3">
            <a:extLst>
              <a:ext uri="{FF2B5EF4-FFF2-40B4-BE49-F238E27FC236}">
                <a16:creationId xmlns:a16="http://schemas.microsoft.com/office/drawing/2014/main" id="{9AE3FE48-EF3F-467A-153E-FCAB923BD14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78653" y="342618"/>
            <a:ext cx="4431518" cy="1107879"/>
          </a:xfrm>
          <a:prstGeom prst="rect">
            <a:avLst/>
          </a:prstGeom>
        </p:spPr>
      </p:pic>
      <p:sp>
        <p:nvSpPr>
          <p:cNvPr id="5" name="TextBox 4">
            <a:extLst>
              <a:ext uri="{FF2B5EF4-FFF2-40B4-BE49-F238E27FC236}">
                <a16:creationId xmlns:a16="http://schemas.microsoft.com/office/drawing/2014/main" id="{0B99D9AF-7B4E-23A7-8C62-40213E6C1DBB}"/>
              </a:ext>
            </a:extLst>
          </p:cNvPr>
          <p:cNvSpPr txBox="1"/>
          <p:nvPr/>
        </p:nvSpPr>
        <p:spPr>
          <a:xfrm>
            <a:off x="-1" y="6360765"/>
            <a:ext cx="12188825" cy="400006"/>
          </a:xfrm>
          <a:prstGeom prst="rect">
            <a:avLst/>
          </a:prstGeom>
          <a:noFill/>
        </p:spPr>
        <p:txBody>
          <a:bodyPr wrap="square" rtlCol="0">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True Words Baptist Church | 1377 S. 20</a:t>
            </a:r>
            <a:r>
              <a:rPr kumimoji="0" lang="en-US" sz="1999" b="1" i="0" u="none" strike="noStrike" kern="1200" cap="none" spc="0" normalizeH="0" baseline="30000" noProof="0" dirty="0">
                <a:ln>
                  <a:noFill/>
                </a:ln>
                <a:solidFill>
                  <a:prstClr val="black"/>
                </a:solidFill>
                <a:effectLst/>
                <a:uLnTx/>
                <a:uFillTx/>
                <a:latin typeface="Georgia" panose="02040502050405020303" pitchFamily="18" charset="0"/>
                <a:ea typeface="+mn-ea"/>
                <a:cs typeface="+mn-cs"/>
              </a:rPr>
              <a:t>th</a:t>
            </a: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 St. Louisville, KY | TrueWordsBaptist.org</a:t>
            </a:r>
          </a:p>
        </p:txBody>
      </p:sp>
    </p:spTree>
    <p:extLst>
      <p:ext uri="{BB962C8B-B14F-4D97-AF65-F5344CB8AC3E}">
        <p14:creationId xmlns:p14="http://schemas.microsoft.com/office/powerpoint/2010/main" val="21702563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98AAA4-8CCE-E325-7F5C-AF1D7CBCD5C8}"/>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9E9E6D5C-6F68-4ECC-F9F8-1F4CF28DD76B}"/>
              </a:ext>
            </a:extLst>
          </p:cNvPr>
          <p:cNvSpPr txBox="1"/>
          <p:nvPr/>
        </p:nvSpPr>
        <p:spPr>
          <a:xfrm>
            <a:off x="457200" y="457200"/>
            <a:ext cx="11274552" cy="5909310"/>
          </a:xfrm>
          <a:prstGeom prst="rect">
            <a:avLst/>
          </a:prstGeom>
          <a:noFill/>
        </p:spPr>
        <p:txBody>
          <a:bodyPr wrap="square">
            <a:spAutoFit/>
          </a:bodyPr>
          <a:lstStyle/>
          <a:p>
            <a:pPr algn="just">
              <a:defRPr sz="4800" b="1">
                <a:solidFill>
                  <a:srgbClr val="000000"/>
                </a:solidFill>
                <a:latin typeface="Georgia"/>
              </a:defRPr>
            </a:pPr>
            <a:r>
              <a:rPr lang="en-US" sz="5400"/>
              <a:t>Jude 1:5  I will therefore put you in remembrance, though ye once knew this, how that the Lord, having saved the people out of the land of Egypt, afterward destroyed them that believed not.</a:t>
            </a:r>
          </a:p>
        </p:txBody>
      </p:sp>
    </p:spTree>
    <p:extLst>
      <p:ext uri="{BB962C8B-B14F-4D97-AF65-F5344CB8AC3E}">
        <p14:creationId xmlns:p14="http://schemas.microsoft.com/office/powerpoint/2010/main" val="248965562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77BB35-708C-302E-7405-E740FA13BD15}"/>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BC248D36-6C61-CACB-F0A6-BF629173D4CC}"/>
              </a:ext>
            </a:extLst>
          </p:cNvPr>
          <p:cNvSpPr txBox="1"/>
          <p:nvPr/>
        </p:nvSpPr>
        <p:spPr>
          <a:xfrm>
            <a:off x="457200" y="457200"/>
            <a:ext cx="11274552" cy="5078313"/>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5400" b="1" i="0" u="none" strike="noStrike" kern="1200" cap="none" spc="0" normalizeH="0" baseline="0" noProof="0">
                <a:ln>
                  <a:noFill/>
                </a:ln>
                <a:solidFill>
                  <a:srgbClr val="000000"/>
                </a:solidFill>
                <a:effectLst/>
                <a:uLnTx/>
                <a:uFillTx/>
                <a:latin typeface="Georgia"/>
                <a:ea typeface="+mn-ea"/>
                <a:cs typeface="+mn-cs"/>
              </a:rPr>
              <a:t>Jude 1:6  And the angels which kept not their first estate, but left their own habitation, he hath reserved in everlasting chains under darkness unto the judgment of the great day.</a:t>
            </a:r>
          </a:p>
        </p:txBody>
      </p:sp>
    </p:spTree>
    <p:extLst>
      <p:ext uri="{BB962C8B-B14F-4D97-AF65-F5344CB8AC3E}">
        <p14:creationId xmlns:p14="http://schemas.microsoft.com/office/powerpoint/2010/main" val="107573335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8A773D-ECE3-1A1D-E13C-2F4CA738ED34}"/>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EFF066B2-2FDD-A63D-9560-ED2758575BC4}"/>
              </a:ext>
            </a:extLst>
          </p:cNvPr>
          <p:cNvSpPr txBox="1"/>
          <p:nvPr/>
        </p:nvSpPr>
        <p:spPr>
          <a:xfrm>
            <a:off x="457200" y="295275"/>
            <a:ext cx="11274552" cy="6247864"/>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5000" b="1" i="0" u="none" strike="noStrike" kern="1200" cap="none" spc="0" normalizeH="0" baseline="0" noProof="0">
                <a:ln>
                  <a:noFill/>
                </a:ln>
                <a:solidFill>
                  <a:srgbClr val="000000"/>
                </a:solidFill>
                <a:effectLst/>
                <a:uLnTx/>
                <a:uFillTx/>
                <a:latin typeface="Georgia"/>
                <a:ea typeface="+mn-ea"/>
                <a:cs typeface="+mn-cs"/>
              </a:rPr>
              <a:t>Jude 1:7 Even as Sodom and Gomorrha, and the cities about them in like manner, giving themselves over to fornication, and going after strange flesh, are set forth for an example, suffering the vengeance of eternal fire.</a:t>
            </a:r>
          </a:p>
        </p:txBody>
      </p:sp>
    </p:spTree>
    <p:extLst>
      <p:ext uri="{BB962C8B-B14F-4D97-AF65-F5344CB8AC3E}">
        <p14:creationId xmlns:p14="http://schemas.microsoft.com/office/powerpoint/2010/main" val="142682197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50F434-D96D-D2E8-B16E-F45AF3F50D06}"/>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5B8B3F55-F35D-58EA-4437-7384588ADA8E}"/>
              </a:ext>
            </a:extLst>
          </p:cNvPr>
          <p:cNvSpPr txBox="1"/>
          <p:nvPr/>
        </p:nvSpPr>
        <p:spPr>
          <a:xfrm>
            <a:off x="457200" y="390525"/>
            <a:ext cx="11274552" cy="6001643"/>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4800" b="1" i="0" u="none" strike="noStrike" kern="1200" cap="none" spc="0" normalizeH="0" baseline="0" noProof="0">
                <a:ln>
                  <a:noFill/>
                </a:ln>
                <a:solidFill>
                  <a:srgbClr val="000000"/>
                </a:solidFill>
                <a:effectLst/>
                <a:uLnTx/>
                <a:uFillTx/>
                <a:latin typeface="Georgia"/>
                <a:ea typeface="+mn-ea"/>
                <a:cs typeface="+mn-cs"/>
              </a:rPr>
              <a:t>Genesis 19:24-25  Then the LORD rained upon Sodom and upon Gomorrah brimstone and fire from the LORD out of heaven;  25 And he overthrew those cities, and all the plain, and all the inhabitants of the cities, and that which grew upon the ground.</a:t>
            </a:r>
          </a:p>
        </p:txBody>
      </p:sp>
    </p:spTree>
    <p:extLst>
      <p:ext uri="{BB962C8B-B14F-4D97-AF65-F5344CB8AC3E}">
        <p14:creationId xmlns:p14="http://schemas.microsoft.com/office/powerpoint/2010/main" val="242312300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FE3AFD-DA5A-3C2B-F6B0-A1747240FE98}"/>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0D7DF431-603A-01A3-9721-4DDDA6158367}"/>
              </a:ext>
            </a:extLst>
          </p:cNvPr>
          <p:cNvSpPr txBox="1"/>
          <p:nvPr/>
        </p:nvSpPr>
        <p:spPr>
          <a:xfrm>
            <a:off x="221673" y="221674"/>
            <a:ext cx="11711709" cy="6186309"/>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4400" b="1" i="0" u="none" strike="noStrike" kern="1200" cap="none" spc="0" normalizeH="0" baseline="0" noProof="0">
                <a:ln>
                  <a:noFill/>
                </a:ln>
                <a:solidFill>
                  <a:srgbClr val="000000"/>
                </a:solidFill>
                <a:effectLst/>
                <a:uLnTx/>
                <a:uFillTx/>
                <a:latin typeface="Georgia"/>
                <a:ea typeface="+mn-ea"/>
                <a:cs typeface="+mn-cs"/>
              </a:rPr>
              <a:t>Genesis 19:4-5  But before they lay down, the men of the city, even the men of Sodom, compassed the house round, both old and young, all the people from every quarter:  5 And they called unto Lot, and said unto him, Where are the men which came in to thee this night? bring them out unto us, that </a:t>
            </a:r>
            <a:r>
              <a:rPr kumimoji="0" lang="en-US" sz="4400" b="1" i="0" u="sng" strike="noStrike" kern="1200" cap="none" spc="0" normalizeH="0" baseline="0" noProof="0">
                <a:ln>
                  <a:noFill/>
                </a:ln>
                <a:solidFill>
                  <a:srgbClr val="000000"/>
                </a:solidFill>
                <a:effectLst/>
                <a:uLnTx/>
                <a:uFillTx/>
                <a:latin typeface="Georgia"/>
                <a:ea typeface="+mn-ea"/>
                <a:cs typeface="+mn-cs"/>
              </a:rPr>
              <a:t>we may know them</a:t>
            </a:r>
            <a:r>
              <a:rPr kumimoji="0" lang="en-US" sz="4400" b="1" i="0" u="none" strike="noStrike" kern="1200" cap="none" spc="0" normalizeH="0" baseline="0" noProof="0">
                <a:ln>
                  <a:noFill/>
                </a:ln>
                <a:solidFill>
                  <a:srgbClr val="000000"/>
                </a:solidFill>
                <a:effectLst/>
                <a:uLnTx/>
                <a:uFillTx/>
                <a:latin typeface="Georgia"/>
                <a:ea typeface="+mn-ea"/>
                <a:cs typeface="+mn-cs"/>
              </a:rPr>
              <a:t>.</a:t>
            </a:r>
          </a:p>
        </p:txBody>
      </p:sp>
    </p:spTree>
    <p:extLst>
      <p:ext uri="{BB962C8B-B14F-4D97-AF65-F5344CB8AC3E}">
        <p14:creationId xmlns:p14="http://schemas.microsoft.com/office/powerpoint/2010/main" val="399852534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48D502-0CE6-A00F-0844-2CCBD65D24B4}"/>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FBF2DAD0-3327-1C40-E326-7D45DE280D46}"/>
              </a:ext>
            </a:extLst>
          </p:cNvPr>
          <p:cNvSpPr txBox="1"/>
          <p:nvPr/>
        </p:nvSpPr>
        <p:spPr>
          <a:xfrm>
            <a:off x="221673" y="221674"/>
            <a:ext cx="11711709" cy="5170646"/>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6600" b="1" i="0" u="none" strike="noStrike" kern="1200" cap="none" spc="0" normalizeH="0" baseline="0" noProof="0">
                <a:ln>
                  <a:noFill/>
                </a:ln>
                <a:solidFill>
                  <a:srgbClr val="000000"/>
                </a:solidFill>
                <a:effectLst/>
                <a:uLnTx/>
                <a:uFillTx/>
                <a:latin typeface="Georgia"/>
                <a:ea typeface="+mn-ea"/>
                <a:cs typeface="+mn-cs"/>
              </a:rPr>
              <a:t>Genesis 4:1  And Adam </a:t>
            </a:r>
            <a:r>
              <a:rPr kumimoji="0" lang="en-US" sz="6600" b="1" i="0" u="sng" strike="noStrike" kern="1200" cap="none" spc="0" normalizeH="0" baseline="0" noProof="0">
                <a:ln>
                  <a:noFill/>
                </a:ln>
                <a:solidFill>
                  <a:srgbClr val="000000"/>
                </a:solidFill>
                <a:effectLst/>
                <a:uLnTx/>
                <a:uFillTx/>
                <a:latin typeface="Georgia"/>
                <a:ea typeface="+mn-ea"/>
                <a:cs typeface="+mn-cs"/>
              </a:rPr>
              <a:t>knew Eve</a:t>
            </a:r>
            <a:r>
              <a:rPr kumimoji="0" lang="en-US" sz="6600" b="1" i="0" u="none" strike="noStrike" kern="1200" cap="none" spc="0" normalizeH="0" baseline="0" noProof="0">
                <a:ln>
                  <a:noFill/>
                </a:ln>
                <a:solidFill>
                  <a:srgbClr val="000000"/>
                </a:solidFill>
                <a:effectLst/>
                <a:uLnTx/>
                <a:uFillTx/>
                <a:latin typeface="Georgia"/>
                <a:ea typeface="+mn-ea"/>
                <a:cs typeface="+mn-cs"/>
              </a:rPr>
              <a:t> his wife; and </a:t>
            </a:r>
            <a:r>
              <a:rPr kumimoji="0" lang="en-US" sz="6600" b="1" i="0" u="sng" strike="noStrike" kern="1200" cap="none" spc="0" normalizeH="0" baseline="0" noProof="0">
                <a:ln>
                  <a:noFill/>
                </a:ln>
                <a:solidFill>
                  <a:srgbClr val="000000"/>
                </a:solidFill>
                <a:effectLst/>
                <a:uLnTx/>
                <a:uFillTx/>
                <a:latin typeface="Georgia"/>
                <a:ea typeface="+mn-ea"/>
                <a:cs typeface="+mn-cs"/>
              </a:rPr>
              <a:t>she conceived</a:t>
            </a:r>
            <a:r>
              <a:rPr kumimoji="0" lang="en-US" sz="6600" b="1" i="0" u="none" strike="noStrike" kern="1200" cap="none" spc="0" normalizeH="0" baseline="0" noProof="0">
                <a:ln>
                  <a:noFill/>
                </a:ln>
                <a:solidFill>
                  <a:srgbClr val="000000"/>
                </a:solidFill>
                <a:effectLst/>
                <a:uLnTx/>
                <a:uFillTx/>
                <a:latin typeface="Georgia"/>
                <a:ea typeface="+mn-ea"/>
                <a:cs typeface="+mn-cs"/>
              </a:rPr>
              <a:t>, and bare Cain, and said, I have gotten a man from the LORD.</a:t>
            </a:r>
          </a:p>
        </p:txBody>
      </p:sp>
    </p:spTree>
    <p:extLst>
      <p:ext uri="{BB962C8B-B14F-4D97-AF65-F5344CB8AC3E}">
        <p14:creationId xmlns:p14="http://schemas.microsoft.com/office/powerpoint/2010/main" val="243239886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FE29C1-F427-0C86-F385-38744DD1B70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9BDEABD3-9B75-AA5E-078D-2F368348621F}"/>
              </a:ext>
            </a:extLst>
          </p:cNvPr>
          <p:cNvSpPr txBox="1"/>
          <p:nvPr/>
        </p:nvSpPr>
        <p:spPr>
          <a:xfrm>
            <a:off x="220085" y="157020"/>
            <a:ext cx="11748654" cy="5262979"/>
          </a:xfrm>
          <a:prstGeom prst="rect">
            <a:avLst/>
          </a:prstGeom>
          <a:noFill/>
        </p:spPr>
        <p:txBody>
          <a:bodyPr wrap="square">
            <a:spAutoFit/>
          </a:bodyPr>
          <a:lstStyle/>
          <a:p>
            <a:r>
              <a:rPr lang="en-US" sz="4800" b="1">
                <a:latin typeface="Georgia" panose="02040502050405020303" pitchFamily="18" charset="0"/>
              </a:rPr>
              <a:t>1. False teachers always enter quietly.</a:t>
            </a:r>
            <a:endParaRPr lang="en-US" sz="4800">
              <a:latin typeface="Georgia" panose="02040502050405020303" pitchFamily="18" charset="0"/>
            </a:endParaRPr>
          </a:p>
          <a:p>
            <a:r>
              <a:rPr lang="en-US" sz="4800" b="1">
                <a:latin typeface="Georgia" panose="02040502050405020303" pitchFamily="18" charset="0"/>
              </a:rPr>
              <a:t>2. Grace does not excuse sin.</a:t>
            </a:r>
            <a:endParaRPr lang="en-US" sz="4800">
              <a:latin typeface="Georgia" panose="02040502050405020303" pitchFamily="18" charset="0"/>
            </a:endParaRPr>
          </a:p>
          <a:p>
            <a:r>
              <a:rPr lang="en-US" sz="4800" b="1">
                <a:latin typeface="Georgia" panose="02040502050405020303" pitchFamily="18" charset="0"/>
              </a:rPr>
              <a:t>3. Denying Jesus Christ is the root of all heresy.</a:t>
            </a:r>
            <a:endParaRPr lang="en-US" sz="4800">
              <a:latin typeface="Georgia" panose="02040502050405020303" pitchFamily="18" charset="0"/>
            </a:endParaRPr>
          </a:p>
          <a:p>
            <a:r>
              <a:rPr lang="en-US" sz="4800" b="1">
                <a:latin typeface="Georgia" panose="02040502050405020303" pitchFamily="18" charset="0"/>
              </a:rPr>
              <a:t>4. God judges unbelief.</a:t>
            </a:r>
            <a:endParaRPr lang="en-US" sz="4800">
              <a:latin typeface="Georgia" panose="02040502050405020303" pitchFamily="18" charset="0"/>
            </a:endParaRPr>
          </a:p>
          <a:p>
            <a:r>
              <a:rPr lang="en-US" sz="4800" b="1">
                <a:latin typeface="Georgia" panose="02040502050405020303" pitchFamily="18" charset="0"/>
              </a:rPr>
              <a:t>5. Believers must contend.</a:t>
            </a:r>
            <a:endParaRPr lang="en-US" sz="4800">
              <a:latin typeface="Georgia" panose="02040502050405020303" pitchFamily="18" charset="0"/>
            </a:endParaRPr>
          </a:p>
        </p:txBody>
      </p:sp>
    </p:spTree>
    <p:extLst>
      <p:ext uri="{BB962C8B-B14F-4D97-AF65-F5344CB8AC3E}">
        <p14:creationId xmlns:p14="http://schemas.microsoft.com/office/powerpoint/2010/main" val="35769872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38125" y="161643"/>
            <a:ext cx="11696700" cy="6594113"/>
          </a:xfrm>
          <a:prstGeom prst="rect">
            <a:avLst/>
          </a:prstGeom>
          <a:noFill/>
        </p:spPr>
        <p:txBody>
          <a:bodyPr wrap="square">
            <a:spAutoFit/>
          </a:bodyPr>
          <a:lstStyle/>
          <a:p>
            <a:pPr algn="just">
              <a:defRPr sz="4800" b="1">
                <a:solidFill>
                  <a:srgbClr val="000000"/>
                </a:solidFill>
                <a:latin typeface="Georgia"/>
              </a:defRPr>
            </a:pPr>
            <a:r>
              <a:rPr lang="en-US" sz="3250" b="1"/>
              <a:t>Jude 1-7 Jude, the servant of Jesus Christ, and brother of James, to them that are sanctified by God the Father, and preserved in Jesus Christ, and called:  2 Mercy unto you, and peace, and love, be multiplied.  3 Beloved, when I gave all diligence to write unto you of the common salvation, it was needful for me to write unto you, and exhort you that ye should earnestly contend for the faith which was once delivered unto the saints.  4 For there are certain men crept in unawares, who were before of old ordained to this condemnation, ungodly men, turning the grace of our God into lasciviousness, and denying the only Lord God, and our Lord Jesus Christ.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6CA403-F5BA-4CC3-0553-0CCF4D3C3AEF}"/>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61F4B8E7-4039-9D9D-2923-5F9CB5DC6933}"/>
              </a:ext>
            </a:extLst>
          </p:cNvPr>
          <p:cNvSpPr txBox="1"/>
          <p:nvPr/>
        </p:nvSpPr>
        <p:spPr>
          <a:xfrm>
            <a:off x="238125" y="161643"/>
            <a:ext cx="11696700" cy="6555641"/>
          </a:xfrm>
          <a:prstGeom prst="rect">
            <a:avLst/>
          </a:prstGeom>
          <a:noFill/>
        </p:spPr>
        <p:txBody>
          <a:bodyPr wrap="square">
            <a:spAutoFit/>
          </a:bodyPr>
          <a:lstStyle/>
          <a:p>
            <a:pPr algn="just">
              <a:defRPr sz="4800" b="1">
                <a:solidFill>
                  <a:srgbClr val="000000"/>
                </a:solidFill>
                <a:latin typeface="Georgia"/>
              </a:defRPr>
            </a:pPr>
            <a:r>
              <a:rPr lang="en-US" sz="3500" b="1"/>
              <a:t>Jude 5-7  I will therefore put you in remembrance, though ye once knew this, how that the Lord, having saved the people out of the land of Egypt, afterward destroyed them that believed not.  6 And the angels which kept not their first estate, but left their own habitation, he hath reserved in everlasting chains under darkness unto the judgment of the great day.  7 Even as Sodom and Gomorrha, and the cities about them in like manner, giving themselves over to fornication, and going after strange flesh, are set forth for an example, suffering the vengeance of eternal fire.</a:t>
            </a:r>
          </a:p>
        </p:txBody>
      </p:sp>
    </p:spTree>
    <p:extLst>
      <p:ext uri="{BB962C8B-B14F-4D97-AF65-F5344CB8AC3E}">
        <p14:creationId xmlns:p14="http://schemas.microsoft.com/office/powerpoint/2010/main" val="30363191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AEA997-8271-9A5B-CAFD-C662E4F6F26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3FE93116-A72A-7535-F4EE-68F9D1F9A832}"/>
              </a:ext>
            </a:extLst>
          </p:cNvPr>
          <p:cNvSpPr txBox="1"/>
          <p:nvPr/>
        </p:nvSpPr>
        <p:spPr>
          <a:xfrm>
            <a:off x="415724" y="1743819"/>
            <a:ext cx="11357373" cy="4021202"/>
          </a:xfrm>
          <a:prstGeom prst="rect">
            <a:avLst/>
          </a:prstGeom>
          <a:noFill/>
        </p:spPr>
        <p:txBody>
          <a:bodyPr wrap="square"/>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6600" b="1" i="0" u="none" strike="noStrike" kern="1200" cap="none" spc="0" normalizeH="0" baseline="0" noProof="0">
                <a:ln>
                  <a:noFill/>
                </a:ln>
                <a:solidFill>
                  <a:prstClr val="black"/>
                </a:solidFill>
                <a:effectLst/>
                <a:uLnTx/>
                <a:uFillTx/>
                <a:latin typeface="Georgia"/>
                <a:ea typeface="+mn-ea"/>
                <a:cs typeface="+mn-cs"/>
              </a:rPr>
              <a:t>Certain Men Crept in Unawares: Jude 1:1-7 Explained</a:t>
            </a:r>
          </a:p>
          <a:p>
            <a:pPr marL="0" marR="0" lvl="0" indent="0" algn="ctr" defTabSz="914126" rtl="0" eaLnBrk="1" fontAlgn="auto" latinLnBrk="0" hangingPunct="1">
              <a:lnSpc>
                <a:spcPct val="100000"/>
              </a:lnSpc>
              <a:spcBef>
                <a:spcPts val="0"/>
              </a:spcBef>
              <a:spcAft>
                <a:spcPts val="0"/>
              </a:spcAft>
              <a:buClrTx/>
              <a:buSzTx/>
              <a:buFontTx/>
              <a:buNone/>
              <a:tabLst/>
              <a:defRPr/>
            </a:pPr>
            <a:endParaRPr kumimoji="0" lang="en-US" sz="6600" b="1" i="0" u="none" strike="noStrike" kern="1200" cap="none" spc="0" normalizeH="0" baseline="0" noProof="0">
              <a:ln>
                <a:noFill/>
              </a:ln>
              <a:solidFill>
                <a:prstClr val="black"/>
              </a:solidFill>
              <a:effectLst/>
              <a:uLnTx/>
              <a:uFillTx/>
              <a:latin typeface="Georgia"/>
              <a:ea typeface="+mn-ea"/>
              <a:cs typeface="+mn-cs"/>
            </a:endParaRPr>
          </a:p>
        </p:txBody>
      </p:sp>
      <p:pic>
        <p:nvPicPr>
          <p:cNvPr id="4" name="Picture 3">
            <a:extLst>
              <a:ext uri="{FF2B5EF4-FFF2-40B4-BE49-F238E27FC236}">
                <a16:creationId xmlns:a16="http://schemas.microsoft.com/office/drawing/2014/main" id="{9AE3FE48-EF3F-467A-153E-FCAB923BD14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78653" y="342618"/>
            <a:ext cx="4431518" cy="1107879"/>
          </a:xfrm>
          <a:prstGeom prst="rect">
            <a:avLst/>
          </a:prstGeom>
        </p:spPr>
      </p:pic>
      <p:sp>
        <p:nvSpPr>
          <p:cNvPr id="5" name="TextBox 4">
            <a:extLst>
              <a:ext uri="{FF2B5EF4-FFF2-40B4-BE49-F238E27FC236}">
                <a16:creationId xmlns:a16="http://schemas.microsoft.com/office/drawing/2014/main" id="{0B99D9AF-7B4E-23A7-8C62-40213E6C1DBB}"/>
              </a:ext>
            </a:extLst>
          </p:cNvPr>
          <p:cNvSpPr txBox="1"/>
          <p:nvPr/>
        </p:nvSpPr>
        <p:spPr>
          <a:xfrm>
            <a:off x="-1" y="6360765"/>
            <a:ext cx="12188825" cy="400006"/>
          </a:xfrm>
          <a:prstGeom prst="rect">
            <a:avLst/>
          </a:prstGeom>
          <a:noFill/>
        </p:spPr>
        <p:txBody>
          <a:bodyPr wrap="square" rtlCol="0">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True Words Baptist Church | 1377 S. 20</a:t>
            </a:r>
            <a:r>
              <a:rPr kumimoji="0" lang="en-US" sz="1999" b="1" i="0" u="none" strike="noStrike" kern="1200" cap="none" spc="0" normalizeH="0" baseline="30000" noProof="0" dirty="0">
                <a:ln>
                  <a:noFill/>
                </a:ln>
                <a:solidFill>
                  <a:prstClr val="black"/>
                </a:solidFill>
                <a:effectLst/>
                <a:uLnTx/>
                <a:uFillTx/>
                <a:latin typeface="Georgia" panose="02040502050405020303" pitchFamily="18" charset="0"/>
                <a:ea typeface="+mn-ea"/>
                <a:cs typeface="+mn-cs"/>
              </a:rPr>
              <a:t>th</a:t>
            </a: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 St. Louisville, KY | TrueWordsBaptist.org</a:t>
            </a:r>
          </a:p>
        </p:txBody>
      </p:sp>
    </p:spTree>
    <p:extLst>
      <p:ext uri="{BB962C8B-B14F-4D97-AF65-F5344CB8AC3E}">
        <p14:creationId xmlns:p14="http://schemas.microsoft.com/office/powerpoint/2010/main" val="4905335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457200"/>
            <a:ext cx="11274552" cy="5632311"/>
          </a:xfrm>
          <a:prstGeom prst="rect">
            <a:avLst/>
          </a:prstGeom>
          <a:noFill/>
        </p:spPr>
        <p:txBody>
          <a:bodyPr wrap="square">
            <a:spAutoFit/>
          </a:bodyPr>
          <a:lstStyle/>
          <a:p>
            <a:pPr algn="just">
              <a:defRPr sz="4800" b="1">
                <a:solidFill>
                  <a:srgbClr val="000000"/>
                </a:solidFill>
                <a:latin typeface="Georgia"/>
              </a:defRPr>
            </a:pPr>
            <a:r>
              <a:rPr lang="en-US" sz="6000" b="1"/>
              <a:t>Jude 1:1  Jude, the servant of Jesus Christ, and brother of James, to them that are sanctified by God the Father, and preserved in Jesus Christ, and called:</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457200"/>
            <a:ext cx="11274552" cy="3785652"/>
          </a:xfrm>
          <a:prstGeom prst="rect">
            <a:avLst/>
          </a:prstGeom>
          <a:noFill/>
        </p:spPr>
        <p:txBody>
          <a:bodyPr wrap="square">
            <a:spAutoFit/>
          </a:bodyPr>
          <a:lstStyle/>
          <a:p>
            <a:pPr lvl="0" algn="just">
              <a:defRPr sz="4800" b="1">
                <a:solidFill>
                  <a:srgbClr val="000000"/>
                </a:solidFill>
                <a:latin typeface="Georgia"/>
              </a:defRPr>
            </a:pPr>
            <a:r>
              <a:rPr lang="en-US" sz="8000" b="1"/>
              <a:t>Jude 1:2  Mercy unto you, and peace, and love, be multiplied.</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318654"/>
            <a:ext cx="11274552" cy="6247864"/>
          </a:xfrm>
          <a:prstGeom prst="rect">
            <a:avLst/>
          </a:prstGeom>
          <a:noFill/>
        </p:spPr>
        <p:txBody>
          <a:bodyPr wrap="square">
            <a:spAutoFit/>
          </a:bodyPr>
          <a:lstStyle/>
          <a:p>
            <a:pPr algn="just">
              <a:defRPr sz="4800" b="1">
                <a:solidFill>
                  <a:srgbClr val="000000"/>
                </a:solidFill>
                <a:latin typeface="Georgia"/>
              </a:defRPr>
            </a:pPr>
            <a:r>
              <a:rPr lang="en-US" sz="5000" b="1"/>
              <a:t>Jude 1:3  Beloved, when I gave all diligence to write unto you of the common salvation, it was needful for me to write unto you, and exhort you that ye should earnestly contend for the faith which was once delivered unto the saints.</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180975"/>
            <a:ext cx="11274552" cy="6524863"/>
          </a:xfrm>
          <a:prstGeom prst="rect">
            <a:avLst/>
          </a:prstGeom>
          <a:noFill/>
        </p:spPr>
        <p:txBody>
          <a:bodyPr wrap="square">
            <a:spAutoFit/>
          </a:bodyPr>
          <a:lstStyle/>
          <a:p>
            <a:pPr algn="just">
              <a:defRPr sz="4800" b="1">
                <a:solidFill>
                  <a:srgbClr val="000000"/>
                </a:solidFill>
                <a:latin typeface="Georgia"/>
              </a:defRPr>
            </a:pPr>
            <a:r>
              <a:rPr lang="en-US" sz="3800"/>
              <a:t>1 Timothy 3:2-5  A bishop then must be blameless, the husband of one wife, vigilant, sober, of good behaviour, given to hospitality, apt to teach;  3 Not given to wine, no striker, not greedy of filthy lucre; but patient, not a brawler, not covetous;  4 One that ruleth well his own house, having his children in subjection with all gravity;  5 (For if a man know not how to rule his own house, how shall he take care of the church of God?)</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457200"/>
            <a:ext cx="11274552" cy="6001643"/>
          </a:xfrm>
          <a:prstGeom prst="rect">
            <a:avLst/>
          </a:prstGeom>
          <a:noFill/>
        </p:spPr>
        <p:txBody>
          <a:bodyPr wrap="square">
            <a:spAutoFit/>
          </a:bodyPr>
          <a:lstStyle/>
          <a:p>
            <a:pPr algn="just">
              <a:defRPr sz="4800" b="1">
                <a:solidFill>
                  <a:srgbClr val="000000"/>
                </a:solidFill>
                <a:latin typeface="Georgia"/>
              </a:defRPr>
            </a:pPr>
            <a:r>
              <a:rPr lang="en-US" sz="4800"/>
              <a:t>Jude 1:4  For there are certain men crept in unawares, who were before of old ordained to this condemnation, ungodly men, turning the grace of our God into lasciviousness, and denying the only Lord God, and our Lord Jesus Christ.</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5845</TotalTime>
  <Words>854</Words>
  <Application>Microsoft Office PowerPoint</Application>
  <PresentationFormat>Custom</PresentationFormat>
  <Paragraphs>24</Paragraphs>
  <Slides>16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16</vt:i4>
      </vt:variant>
    </vt:vector>
  </HeadingPairs>
  <TitlesOfParts>
    <vt:vector size="20" baseType="lpstr">
      <vt:lpstr>Arial</vt:lpstr>
      <vt:lpstr>Calibri</vt:lpstr>
      <vt:lpstr>Georgia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Josh Tapp</dc:creator>
  <cp:keywords/>
  <dc:description>generated using python-pptx</dc:description>
  <cp:lastModifiedBy>Joshua Tapp</cp:lastModifiedBy>
  <cp:revision>39</cp:revision>
  <dcterms:created xsi:type="dcterms:W3CDTF">2013-01-27T09:14:16Z</dcterms:created>
  <dcterms:modified xsi:type="dcterms:W3CDTF">2026-01-13T17:20:28Z</dcterms:modified>
  <cp:category/>
</cp:coreProperties>
</file>