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48" r:id="rId4"/>
    <p:sldId id="349" r:id="rId5"/>
    <p:sldId id="273" r:id="rId6"/>
    <p:sldId id="309" r:id="rId7"/>
    <p:sldId id="350" r:id="rId8"/>
    <p:sldId id="351" r:id="rId9"/>
    <p:sldId id="352" r:id="rId10"/>
    <p:sldId id="353" r:id="rId11"/>
    <p:sldId id="354" r:id="rId12"/>
    <p:sldId id="355" r:id="rId13"/>
    <p:sldId id="356" r:id="rId14"/>
    <p:sldId id="357" r:id="rId15"/>
    <p:sldId id="358" r:id="rId16"/>
    <p:sldId id="359" r:id="rId17"/>
    <p:sldId id="360" r:id="rId18"/>
    <p:sldId id="361" r:id="rId19"/>
    <p:sldId id="362" r:id="rId20"/>
    <p:sldId id="363" r:id="rId21"/>
    <p:sldId id="364" r:id="rId2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6" d="100"/>
          <a:sy n="86" d="100"/>
        </p:scale>
        <p:origin x="412"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Haggai 1:1–11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FC5C0-DF08-81F2-B50E-CC89FC94A69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D79354-19AF-BC37-83C8-D235BE8F016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Jeremiah 22:13-14 Woe unto him that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buildeth</a:t>
            </a:r>
            <a:r>
              <a:rPr kumimoji="0" lang="en-US" sz="4000" b="1" i="0" u="none" strike="noStrike" kern="1200" cap="none" spc="0" normalizeH="0" baseline="0" noProof="0" dirty="0">
                <a:ln>
                  <a:noFill/>
                </a:ln>
                <a:solidFill>
                  <a:prstClr val="black"/>
                </a:solidFill>
                <a:effectLst/>
                <a:uLnTx/>
                <a:uFillTx/>
                <a:latin typeface="Georgia"/>
                <a:ea typeface="+mn-ea"/>
                <a:cs typeface="+mn-cs"/>
              </a:rPr>
              <a:t> his house by unrighteousness, and his chambers by wrong; that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useth</a:t>
            </a:r>
            <a:r>
              <a:rPr kumimoji="0" lang="en-US" sz="4000" b="1" i="0" u="none" strike="noStrike" kern="1200" cap="none" spc="0" normalizeH="0" baseline="0" noProof="0" dirty="0">
                <a:ln>
                  <a:noFill/>
                </a:ln>
                <a:solidFill>
                  <a:prstClr val="black"/>
                </a:solidFill>
                <a:effectLst/>
                <a:uLnTx/>
                <a:uFillTx/>
                <a:latin typeface="Georgia"/>
                <a:ea typeface="+mn-ea"/>
                <a:cs typeface="+mn-cs"/>
              </a:rPr>
              <a:t> his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neighbour's</a:t>
            </a:r>
            <a:r>
              <a:rPr kumimoji="0" lang="en-US" sz="4000" b="1" i="0" u="none" strike="noStrike" kern="1200" cap="none" spc="0" normalizeH="0" baseline="0" noProof="0" dirty="0">
                <a:ln>
                  <a:noFill/>
                </a:ln>
                <a:solidFill>
                  <a:prstClr val="black"/>
                </a:solidFill>
                <a:effectLst/>
                <a:uLnTx/>
                <a:uFillTx/>
                <a:latin typeface="Georgia"/>
                <a:ea typeface="+mn-ea"/>
                <a:cs typeface="+mn-cs"/>
              </a:rPr>
              <a:t> service without wages, and giveth him not for his work; 14 That saith, I will build me a wide house and large chambers,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cutteth</a:t>
            </a:r>
            <a:r>
              <a:rPr kumimoji="0" lang="en-US" sz="4000" b="1" i="0" u="none" strike="noStrike" kern="1200" cap="none" spc="0" normalizeH="0" baseline="0" noProof="0" dirty="0">
                <a:ln>
                  <a:noFill/>
                </a:ln>
                <a:solidFill>
                  <a:prstClr val="black"/>
                </a:solidFill>
                <a:effectLst/>
                <a:uLnTx/>
                <a:uFillTx/>
                <a:latin typeface="Georgia"/>
                <a:ea typeface="+mn-ea"/>
                <a:cs typeface="+mn-cs"/>
              </a:rPr>
              <a:t> him out windows; and it is </a:t>
            </a:r>
            <a:r>
              <a:rPr kumimoji="0" lang="en-US" sz="4000" b="1" i="0" u="sng" strike="noStrike" kern="1200" cap="none" spc="0" normalizeH="0" baseline="0" noProof="0" dirty="0" err="1">
                <a:ln>
                  <a:noFill/>
                </a:ln>
                <a:solidFill>
                  <a:prstClr val="black"/>
                </a:solidFill>
                <a:effectLst/>
                <a:uLnTx/>
                <a:uFillTx/>
                <a:latin typeface="Georgia"/>
                <a:ea typeface="+mn-ea"/>
                <a:cs typeface="+mn-cs"/>
              </a:rPr>
              <a:t>cieled</a:t>
            </a:r>
            <a:r>
              <a:rPr kumimoji="0" lang="en-US" sz="4000" b="1" i="0" u="none" strike="noStrike" kern="1200" cap="none" spc="0" normalizeH="0" baseline="0" noProof="0" dirty="0">
                <a:ln>
                  <a:noFill/>
                </a:ln>
                <a:solidFill>
                  <a:prstClr val="black"/>
                </a:solidFill>
                <a:effectLst/>
                <a:uLnTx/>
                <a:uFillTx/>
                <a:latin typeface="Georgia"/>
                <a:ea typeface="+mn-ea"/>
                <a:cs typeface="+mn-cs"/>
              </a:rPr>
              <a:t> with cedar, and painted with vermilion.</a:t>
            </a:r>
          </a:p>
        </p:txBody>
      </p:sp>
    </p:spTree>
    <p:extLst>
      <p:ext uri="{BB962C8B-B14F-4D97-AF65-F5344CB8AC3E}">
        <p14:creationId xmlns:p14="http://schemas.microsoft.com/office/powerpoint/2010/main" val="1255039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14F72-DFB8-74F6-CE32-4DBF7A5F682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8B69618-960C-A681-915E-D6F2E5BAB71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Haggai 1:4-5 Is it time for you, O ye, to dwell in your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cieled</a:t>
            </a:r>
            <a:r>
              <a:rPr kumimoji="0" lang="en-US" sz="4000" b="1" i="0" u="none" strike="noStrike" kern="1200" cap="none" spc="0" normalizeH="0" baseline="0" noProof="0" dirty="0">
                <a:ln>
                  <a:noFill/>
                </a:ln>
                <a:solidFill>
                  <a:prstClr val="black"/>
                </a:solidFill>
                <a:effectLst/>
                <a:uLnTx/>
                <a:uFillTx/>
                <a:latin typeface="Georgia"/>
                <a:ea typeface="+mn-ea"/>
                <a:cs typeface="+mn-cs"/>
              </a:rPr>
              <a:t> houses, and this house lie waste? 5 Now therefore thus saith the LORD of hosts; </a:t>
            </a:r>
            <a:r>
              <a:rPr kumimoji="0" lang="en-US" sz="4000" b="1" i="0" u="sng" strike="noStrike" kern="1200" cap="none" spc="0" normalizeH="0" baseline="0" noProof="0" dirty="0">
                <a:ln>
                  <a:noFill/>
                </a:ln>
                <a:solidFill>
                  <a:prstClr val="black"/>
                </a:solidFill>
                <a:effectLst/>
                <a:uLnTx/>
                <a:uFillTx/>
                <a:latin typeface="Georgia"/>
                <a:ea typeface="+mn-ea"/>
                <a:cs typeface="+mn-cs"/>
              </a:rPr>
              <a:t>Consider your ways.</a:t>
            </a:r>
          </a:p>
        </p:txBody>
      </p:sp>
    </p:spTree>
    <p:extLst>
      <p:ext uri="{BB962C8B-B14F-4D97-AF65-F5344CB8AC3E}">
        <p14:creationId xmlns:p14="http://schemas.microsoft.com/office/powerpoint/2010/main" val="3751769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B3C66-8305-1127-41DA-8569D23BDB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B98E844-A374-82C7-185C-E827BF02B2B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1:6   Ye have sown much, and bring in little; ye eat, but ye have not enough; ye drink, but ye are not filled with drink; ye clothe you, but there is none warm; and he that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earneth</a:t>
            </a:r>
            <a:r>
              <a:rPr kumimoji="0" lang="en-US" sz="4400" b="1" i="0" u="none" strike="noStrike" kern="1200" cap="none" spc="0" normalizeH="0" baseline="0" noProof="0" dirty="0">
                <a:ln>
                  <a:noFill/>
                </a:ln>
                <a:solidFill>
                  <a:prstClr val="black"/>
                </a:solidFill>
                <a:effectLst/>
                <a:uLnTx/>
                <a:uFillTx/>
                <a:latin typeface="Georgia"/>
                <a:ea typeface="+mn-ea"/>
                <a:cs typeface="+mn-cs"/>
              </a:rPr>
              <a:t> wages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earneth</a:t>
            </a:r>
            <a:r>
              <a:rPr kumimoji="0" lang="en-US" sz="4400" b="1" i="0" u="none" strike="noStrike" kern="1200" cap="none" spc="0" normalizeH="0" baseline="0" noProof="0" dirty="0">
                <a:ln>
                  <a:noFill/>
                </a:ln>
                <a:solidFill>
                  <a:prstClr val="black"/>
                </a:solidFill>
                <a:effectLst/>
                <a:uLnTx/>
                <a:uFillTx/>
                <a:latin typeface="Georgia"/>
                <a:ea typeface="+mn-ea"/>
                <a:cs typeface="+mn-cs"/>
              </a:rPr>
              <a:t> wages to put it into a bag with holes.</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2350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BAD7A-02F7-F60E-2B16-9331497BE7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F2EEB4-C672-6B51-2628-A66EBA0EBA4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1:7 Thus saith the LORD of hosts; </a:t>
            </a:r>
            <a:r>
              <a:rPr kumimoji="0" lang="en-US" sz="4400" b="1" i="0" u="sng" strike="noStrike" kern="1200" cap="none" spc="0" normalizeH="0" baseline="0" noProof="0" dirty="0">
                <a:ln>
                  <a:noFill/>
                </a:ln>
                <a:solidFill>
                  <a:prstClr val="black"/>
                </a:solidFill>
                <a:effectLst/>
                <a:uLnTx/>
                <a:uFillTx/>
                <a:latin typeface="Georgia"/>
                <a:ea typeface="+mn-ea"/>
                <a:cs typeface="+mn-cs"/>
              </a:rPr>
              <a:t>Consider your ways</a:t>
            </a:r>
            <a:r>
              <a:rPr kumimoji="0" lang="en-US" sz="4400" b="1" i="0" u="none" strike="noStrike" kern="1200" cap="none" spc="0" normalizeH="0" baseline="0" noProof="0" dirty="0">
                <a:ln>
                  <a:noFill/>
                </a:ln>
                <a:solidFill>
                  <a:prstClr val="black"/>
                </a:solidFill>
                <a:effectLst/>
                <a:uLnTx/>
                <a:uFillTx/>
                <a:latin typeface="Georgia"/>
                <a:ea typeface="+mn-ea"/>
                <a:cs typeface="+mn-cs"/>
              </a:rPr>
              <a:t>.</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81444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190A6-3F70-78EB-CD79-1527BDF538D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5979A73-3409-D665-24A7-244B856B1BB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1:8 Go up to the mountain, and bring wood, and </a:t>
            </a:r>
            <a:r>
              <a:rPr kumimoji="0" lang="en-US" sz="4400" b="1" i="0" u="sng" strike="noStrike" kern="1200" cap="none" spc="0" normalizeH="0" baseline="0" noProof="0" dirty="0">
                <a:ln>
                  <a:noFill/>
                </a:ln>
                <a:solidFill>
                  <a:prstClr val="black"/>
                </a:solidFill>
                <a:effectLst/>
                <a:uLnTx/>
                <a:uFillTx/>
                <a:latin typeface="Georgia"/>
                <a:ea typeface="+mn-ea"/>
                <a:cs typeface="+mn-cs"/>
              </a:rPr>
              <a:t>build the house</a:t>
            </a:r>
            <a:r>
              <a:rPr kumimoji="0" lang="en-US" sz="4400" b="1" i="0" u="none" strike="noStrike" kern="1200" cap="none" spc="0" normalizeH="0" baseline="0" noProof="0" dirty="0">
                <a:ln>
                  <a:noFill/>
                </a:ln>
                <a:solidFill>
                  <a:prstClr val="black"/>
                </a:solidFill>
                <a:effectLst/>
                <a:uLnTx/>
                <a:uFillTx/>
                <a:latin typeface="Georgia"/>
                <a:ea typeface="+mn-ea"/>
                <a:cs typeface="+mn-cs"/>
              </a:rPr>
              <a:t>; and I will take pleasure in it, and I will be glorified, saith the LORD.</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30750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0E068-E474-45C3-E61A-C1FA39C728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513AFD-619A-B21F-97C9-F14B868849A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Corinthians 10:31 Whether therefore ye eat, or drink, or </a:t>
            </a:r>
            <a:r>
              <a:rPr kumimoji="0" lang="en-US" sz="4400" b="1" i="0" u="sng" strike="noStrike" kern="1200" cap="none" spc="0" normalizeH="0" baseline="0" noProof="0" dirty="0">
                <a:ln>
                  <a:noFill/>
                </a:ln>
                <a:solidFill>
                  <a:prstClr val="black"/>
                </a:solidFill>
                <a:effectLst/>
                <a:uLnTx/>
                <a:uFillTx/>
                <a:latin typeface="Georgia"/>
                <a:ea typeface="+mn-ea"/>
                <a:cs typeface="+mn-cs"/>
              </a:rPr>
              <a:t>whatsoever</a:t>
            </a:r>
            <a:r>
              <a:rPr kumimoji="0" lang="en-US" sz="4400" b="1" i="0" u="none" strike="noStrike" kern="1200" cap="none" spc="0" normalizeH="0" baseline="0" noProof="0" dirty="0">
                <a:ln>
                  <a:noFill/>
                </a:ln>
                <a:solidFill>
                  <a:prstClr val="black"/>
                </a:solidFill>
                <a:effectLst/>
                <a:uLnTx/>
                <a:uFillTx/>
                <a:latin typeface="Georgia"/>
                <a:ea typeface="+mn-ea"/>
                <a:cs typeface="+mn-cs"/>
              </a:rPr>
              <a:t> ye do, do all to the </a:t>
            </a:r>
            <a:r>
              <a:rPr kumimoji="0" lang="en-US" sz="4400" b="1" i="0" u="sng" strike="noStrike" kern="1200" cap="none" spc="0" normalizeH="0" baseline="0" noProof="0" dirty="0">
                <a:ln>
                  <a:noFill/>
                </a:ln>
                <a:solidFill>
                  <a:prstClr val="black"/>
                </a:solidFill>
                <a:effectLst/>
                <a:uLnTx/>
                <a:uFillTx/>
                <a:latin typeface="Georgia"/>
                <a:ea typeface="+mn-ea"/>
                <a:cs typeface="+mn-cs"/>
              </a:rPr>
              <a:t>glory of God</a:t>
            </a:r>
            <a:r>
              <a:rPr kumimoji="0" lang="en-US" sz="4400" b="1" i="0" u="none" strike="noStrike" kern="1200" cap="none" spc="0" normalizeH="0" baseline="0" noProof="0" dirty="0">
                <a:ln>
                  <a:noFill/>
                </a:ln>
                <a:solidFill>
                  <a:prstClr val="black"/>
                </a:solidFill>
                <a:effectLst/>
                <a:uLnTx/>
                <a:uFillTx/>
                <a:latin typeface="Georgia"/>
                <a:ea typeface="+mn-ea"/>
                <a:cs typeface="+mn-cs"/>
              </a:rPr>
              <a:t>.</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06676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CA170-7BFF-FF0A-4914-1246823E27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036929-2DE7-DD8D-C935-68BB6A77084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1:9 Ye looked for much, and, lo, it came to little; and when ye brought it home, I did blow upon it... </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97013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8BF74-B11B-CC9B-9548-AA22F7F631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9223336-E8C5-28EF-710F-241325C32EB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1:9  …Why? saith the LORD of hosts. Because of mine house that is waste, and ye run every man unto his own house.</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87112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F45E2-FC4E-AA4F-0A53-D2B19EEA62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08637B-A60B-2FA0-2E57-0FE4FD05395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Haggai 1:10 Therefore the heaven over you is stayed from dew, and the earth is stayed from her fruit.</a:t>
            </a:r>
            <a:endParaRPr kumimoji="0" lang="en-US"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63071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9FA6F-8DD1-6127-FE74-5FD2268EB0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654B23F-FC61-4A7C-7562-E25E534B300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Haggai 1:11 And I called for a drought upon the land, and upon the mountains, and upon the corn, and upon the new wine, and upon the oil, and upon that which the ground bringeth forth, and upon men, and upon cattle, and upon all the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labour</a:t>
            </a:r>
            <a:r>
              <a:rPr kumimoji="0" lang="en-US" sz="4800" b="1" i="0" u="none" strike="noStrike" kern="1200" cap="none" spc="0" normalizeH="0" baseline="0" noProof="0" dirty="0">
                <a:ln>
                  <a:noFill/>
                </a:ln>
                <a:solidFill>
                  <a:prstClr val="black"/>
                </a:solidFill>
                <a:effectLst/>
                <a:uLnTx/>
                <a:uFillTx/>
                <a:latin typeface="Georgia"/>
                <a:ea typeface="+mn-ea"/>
                <a:cs typeface="+mn-cs"/>
              </a:rPr>
              <a:t> of the hands.</a:t>
            </a:r>
            <a:endParaRPr kumimoji="0" lang="en-US"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95036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Haggai 1:1-11   In the second year of Darius the king, in the sixth month, in the first day of the month, came the word of the LORD by Haggai the prophet unto Zerubbabel the son of Shealtiel, governor of Judah, and to Joshua the son of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Josedech</a:t>
            </a:r>
            <a:r>
              <a:rPr kumimoji="0" lang="en-US" sz="3200" b="1" i="0" u="none" strike="noStrike" kern="1200" cap="none" spc="0" normalizeH="0" baseline="0" noProof="0" dirty="0">
                <a:ln>
                  <a:noFill/>
                </a:ln>
                <a:solidFill>
                  <a:prstClr val="black"/>
                </a:solidFill>
                <a:effectLst/>
                <a:uLnTx/>
                <a:uFillTx/>
                <a:latin typeface="Georgia"/>
                <a:ea typeface="+mn-ea"/>
                <a:cs typeface="+mn-cs"/>
              </a:rPr>
              <a:t>, the high priest, saying,  2 Thus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speaketh</a:t>
            </a:r>
            <a:r>
              <a:rPr kumimoji="0" lang="en-US" sz="3200" b="1" i="0" u="none" strike="noStrike" kern="1200" cap="none" spc="0" normalizeH="0" baseline="0" noProof="0" dirty="0">
                <a:ln>
                  <a:noFill/>
                </a:ln>
                <a:solidFill>
                  <a:prstClr val="black"/>
                </a:solidFill>
                <a:effectLst/>
                <a:uLnTx/>
                <a:uFillTx/>
                <a:latin typeface="Georgia"/>
                <a:ea typeface="+mn-ea"/>
                <a:cs typeface="+mn-cs"/>
              </a:rPr>
              <a:t> the LORD of hosts, saying, This people say, The time is not come, the time that the LORD'S house should be built.  3 Then came the word of the LORD by Haggai the prophet, saying,  4 Is it time for you, O ye, to dwell in your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cieled</a:t>
            </a:r>
            <a:r>
              <a:rPr kumimoji="0" lang="en-US" sz="3200" b="1" i="0" u="none" strike="noStrike" kern="1200" cap="none" spc="0" normalizeH="0" baseline="0" noProof="0" dirty="0">
                <a:ln>
                  <a:noFill/>
                </a:ln>
                <a:solidFill>
                  <a:prstClr val="black"/>
                </a:solidFill>
                <a:effectLst/>
                <a:uLnTx/>
                <a:uFillTx/>
                <a:latin typeface="Georgia"/>
                <a:ea typeface="+mn-ea"/>
                <a:cs typeface="+mn-cs"/>
              </a:rPr>
              <a:t> houses, and this house lie waste?  5 Now therefore thus saith the LORD of hosts; Consider your ways.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2C18E-6155-D455-5814-CC48D792C3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F7D05E-5A27-E82B-26F3-CB2E8C8A93B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4:14 Whereas ye know not what shall be on the morrow. For what is your life? </a:t>
            </a:r>
            <a:r>
              <a:rPr kumimoji="0" lang="en-US" sz="4800" b="1" i="0" u="sng" strike="noStrike" kern="1200" cap="none" spc="0" normalizeH="0" baseline="0" noProof="0" dirty="0">
                <a:ln>
                  <a:noFill/>
                </a:ln>
                <a:solidFill>
                  <a:prstClr val="black"/>
                </a:solidFill>
                <a:effectLst/>
                <a:uLnTx/>
                <a:uFillTx/>
                <a:latin typeface="Georgia"/>
                <a:ea typeface="+mn-ea"/>
                <a:cs typeface="+mn-cs"/>
              </a:rPr>
              <a:t>It is even a </a:t>
            </a:r>
            <a:r>
              <a:rPr kumimoji="0" lang="en-US" sz="4800" b="1" i="0" u="sng" strike="noStrike" kern="1200" cap="none" spc="0" normalizeH="0" baseline="0" noProof="0" dirty="0" err="1">
                <a:ln>
                  <a:noFill/>
                </a:ln>
                <a:solidFill>
                  <a:prstClr val="black"/>
                </a:solidFill>
                <a:effectLst/>
                <a:uLnTx/>
                <a:uFillTx/>
                <a:latin typeface="Georgia"/>
                <a:ea typeface="+mn-ea"/>
                <a:cs typeface="+mn-cs"/>
              </a:rPr>
              <a:t>vapour</a:t>
            </a:r>
            <a:r>
              <a:rPr kumimoji="0" lang="en-US" sz="4800" b="1" i="0" u="none" strike="noStrike" kern="1200" cap="none" spc="0" normalizeH="0" baseline="0" noProof="0" dirty="0">
                <a:ln>
                  <a:noFill/>
                </a:ln>
                <a:solidFill>
                  <a:prstClr val="black"/>
                </a:solidFill>
                <a:effectLst/>
                <a:uLnTx/>
                <a:uFillTx/>
                <a:latin typeface="Georgia"/>
                <a:ea typeface="+mn-ea"/>
                <a:cs typeface="+mn-cs"/>
              </a:rPr>
              <a:t>,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appeareth</a:t>
            </a:r>
            <a:r>
              <a:rPr kumimoji="0" lang="en-US" sz="4800" b="1" i="0" u="none" strike="noStrike" kern="1200" cap="none" spc="0" normalizeH="0" baseline="0" noProof="0" dirty="0">
                <a:ln>
                  <a:noFill/>
                </a:ln>
                <a:solidFill>
                  <a:prstClr val="black"/>
                </a:solidFill>
                <a:effectLst/>
                <a:uLnTx/>
                <a:uFillTx/>
                <a:latin typeface="Georgia"/>
                <a:ea typeface="+mn-ea"/>
                <a:cs typeface="+mn-cs"/>
              </a:rPr>
              <a:t> for a little time, and then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vanisheth</a:t>
            </a:r>
            <a:r>
              <a:rPr kumimoji="0" lang="en-US" sz="4800" b="1" i="0" u="none" strike="noStrike" kern="1200" cap="none" spc="0" normalizeH="0" baseline="0" noProof="0" dirty="0">
                <a:ln>
                  <a:noFill/>
                </a:ln>
                <a:solidFill>
                  <a:prstClr val="black"/>
                </a:solidFill>
                <a:effectLst/>
                <a:uLnTx/>
                <a:uFillTx/>
                <a:latin typeface="Georgia"/>
                <a:ea typeface="+mn-ea"/>
                <a:cs typeface="+mn-cs"/>
              </a:rPr>
              <a:t> away.</a:t>
            </a:r>
            <a:endParaRPr kumimoji="0" lang="en-US"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71603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6B190-4C45-E5D9-369C-723070F8E4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29F006-19C5-9E5D-EE1C-FFB1328EA1B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5:15-17 See then that ye walk circumspectly, not as fools, but as wise, 16 </a:t>
            </a:r>
            <a:r>
              <a:rPr kumimoji="0" lang="en-US" sz="4800" b="1" i="0" u="sng" strike="noStrike" kern="1200" cap="none" spc="0" normalizeH="0" baseline="0" noProof="0" dirty="0">
                <a:ln>
                  <a:noFill/>
                </a:ln>
                <a:solidFill>
                  <a:prstClr val="black"/>
                </a:solidFill>
                <a:effectLst/>
                <a:uLnTx/>
                <a:uFillTx/>
                <a:latin typeface="Georgia"/>
                <a:ea typeface="+mn-ea"/>
                <a:cs typeface="+mn-cs"/>
              </a:rPr>
              <a:t>Redeeming the time</a:t>
            </a:r>
            <a:r>
              <a:rPr kumimoji="0" lang="en-US" sz="4800" b="1" i="0" u="none" strike="noStrike" kern="1200" cap="none" spc="0" normalizeH="0" baseline="0" noProof="0" dirty="0">
                <a:ln>
                  <a:noFill/>
                </a:ln>
                <a:solidFill>
                  <a:prstClr val="black"/>
                </a:solidFill>
                <a:effectLst/>
                <a:uLnTx/>
                <a:uFillTx/>
                <a:latin typeface="Georgia"/>
                <a:ea typeface="+mn-ea"/>
                <a:cs typeface="+mn-cs"/>
              </a:rPr>
              <a:t>, because the days are evil. 17 Wherefore be ye not unwise, but understanding what the will of the Lord is.</a:t>
            </a:r>
            <a:endParaRPr kumimoji="0" lang="en-US"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32429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2B579-67AD-8B97-CBAD-1C20EA2FF56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1E4586-C84F-805D-6EB7-40E1266159E1}"/>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6 Ye have sown much, and bring in little; ye eat, but ye have not enough; ye drink, but ye are not filled with drink; ye clothe you, but there is none warm; and he that </a:t>
            </a:r>
            <a:r>
              <a:rPr lang="en-US" sz="3200" b="1" dirty="0" err="1">
                <a:solidFill>
                  <a:prstClr val="black"/>
                </a:solidFill>
                <a:latin typeface="Georgia"/>
              </a:rPr>
              <a:t>earneth</a:t>
            </a:r>
            <a:r>
              <a:rPr lang="en-US" sz="3200" b="1" dirty="0">
                <a:solidFill>
                  <a:prstClr val="black"/>
                </a:solidFill>
                <a:latin typeface="Georgia"/>
              </a:rPr>
              <a:t> wages </a:t>
            </a:r>
            <a:r>
              <a:rPr lang="en-US" sz="3200" b="1" dirty="0" err="1">
                <a:solidFill>
                  <a:prstClr val="black"/>
                </a:solidFill>
                <a:latin typeface="Georgia"/>
              </a:rPr>
              <a:t>earneth</a:t>
            </a:r>
            <a:r>
              <a:rPr lang="en-US" sz="3200" b="1" dirty="0">
                <a:solidFill>
                  <a:prstClr val="black"/>
                </a:solidFill>
                <a:latin typeface="Georgia"/>
              </a:rPr>
              <a:t> wages to put it into a bag with holes.  7 Thus saith the LORD of hosts; Consider your ways.  8 Go up to the mountain, and bring wood, and build the house; and I will take pleasure in it, and I will be glorified, saith the LORD.  9 Ye looked for much, and, lo, it came to little; and when ye brought it home, I did blow upon it. Why? saith the LORD of hosts. Because of mine house that is waste, and ye run every man unto his own house.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81029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42F54-A0BE-C449-AF94-5F560265D1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EFBB55-CFBA-0B69-A2BF-427F73C4F048}"/>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10 Therefore the heaven over you is stayed from dew, and the earth is stayed from her fruit.  11 And I called for a drought upon the land, and upon the mountains, and upon the corn, and upon the new wine, and upon the oil, and upon that which the ground bringeth forth, and upon men, and upon cattle, and upon all the </a:t>
            </a:r>
            <a:r>
              <a:rPr lang="en-US" sz="3200" b="1" dirty="0" err="1">
                <a:solidFill>
                  <a:prstClr val="black"/>
                </a:solidFill>
                <a:latin typeface="Georgia"/>
              </a:rPr>
              <a:t>labour</a:t>
            </a:r>
            <a:r>
              <a:rPr lang="en-US" sz="3200" b="1" dirty="0">
                <a:solidFill>
                  <a:prstClr val="black"/>
                </a:solidFill>
                <a:latin typeface="Georgia"/>
              </a:rPr>
              <a:t> of the hands.</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73113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817222"/>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Consider Your Ways: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Haggai 1’s Rebuke of Neglect</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1:1 In the second year of Darius the king, in the sixth month, in the first day of the month, came the word of the LORD by Haggai the prophet unto Zerubbabel the son of Shealtiel, governor of Judah, and to Joshua the son of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Josedech</a:t>
            </a:r>
            <a:r>
              <a:rPr kumimoji="0" lang="en-US" sz="4400" b="1" i="0" u="none" strike="noStrike" kern="1200" cap="none" spc="0" normalizeH="0" baseline="0" noProof="0" dirty="0">
                <a:ln>
                  <a:noFill/>
                </a:ln>
                <a:solidFill>
                  <a:prstClr val="black"/>
                </a:solidFill>
                <a:effectLst/>
                <a:uLnTx/>
                <a:uFillTx/>
                <a:latin typeface="Georgia"/>
                <a:ea typeface="+mn-ea"/>
                <a:cs typeface="+mn-cs"/>
              </a:rPr>
              <a:t>, the high priest…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EED9E-DC4D-3FBE-3FEE-E6E3691E82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7E22CC6-26BE-4266-E70A-B8B40618094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1:2 Thus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speaketh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the LORD of hosts, saying, This people say, The time is not come, the time that the LORD'S house should be built.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726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35E21-BCDB-AB0D-0E4C-38D0B68479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D64C05-60B5-91F9-9018-56F5DC7DDA6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Haggai 1:3-4 Then came the word of the LORD by Haggai the prophet, saying, 4 Is it time for you, O ye,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to dwell in your </a:t>
            </a:r>
            <a:r>
              <a:rPr kumimoji="0" lang="en-US" sz="4400" b="1" i="0" u="sng" strike="noStrike" kern="1200" cap="none" spc="0" normalizeH="0" baseline="0" noProof="0" dirty="0" err="1">
                <a:ln>
                  <a:noFill/>
                </a:ln>
                <a:solidFill>
                  <a:prstClr val="black"/>
                </a:solidFill>
                <a:effectLst/>
                <a:uLnTx/>
                <a:uFillTx/>
                <a:latin typeface="Georgia"/>
                <a:ea typeface="+mn-ea"/>
                <a:cs typeface="+mn-cs"/>
              </a:rPr>
              <a:t>cieled</a:t>
            </a:r>
            <a:r>
              <a:rPr kumimoji="0" lang="en-US" sz="4400" b="1" i="0" u="none" strike="noStrike" kern="1200" cap="none" spc="0" normalizeH="0" baseline="0" noProof="0" dirty="0">
                <a:ln>
                  <a:noFill/>
                </a:ln>
                <a:solidFill>
                  <a:prstClr val="black"/>
                </a:solidFill>
                <a:effectLst/>
                <a:uLnTx/>
                <a:uFillTx/>
                <a:latin typeface="Georgia"/>
                <a:ea typeface="+mn-ea"/>
                <a:cs typeface="+mn-cs"/>
              </a:rPr>
              <a:t> houses, and this house lie waste?</a:t>
            </a:r>
          </a:p>
        </p:txBody>
      </p:sp>
    </p:spTree>
    <p:extLst>
      <p:ext uri="{BB962C8B-B14F-4D97-AF65-F5344CB8AC3E}">
        <p14:creationId xmlns:p14="http://schemas.microsoft.com/office/powerpoint/2010/main" val="107316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85D36-F7E5-C80F-C62E-7EA464FB0A6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39D9E22-86C1-1102-CB5B-4C16240B73F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Chronicles 3:5 And the greater house he </a:t>
            </a:r>
            <a:r>
              <a:rPr kumimoji="0" lang="en-US" sz="4400" b="1" i="0" u="sng" strike="noStrike" kern="1200" cap="none" spc="0" normalizeH="0" baseline="0" noProof="0" dirty="0" err="1">
                <a:ln>
                  <a:noFill/>
                </a:ln>
                <a:solidFill>
                  <a:prstClr val="black"/>
                </a:solidFill>
                <a:effectLst/>
                <a:uLnTx/>
                <a:uFillTx/>
                <a:latin typeface="Georgia"/>
                <a:ea typeface="+mn-ea"/>
                <a:cs typeface="+mn-cs"/>
              </a:rPr>
              <a:t>cieled</a:t>
            </a:r>
            <a:r>
              <a:rPr kumimoji="0" lang="en-US" sz="4400" b="1" i="0" u="none" strike="noStrike" kern="1200" cap="none" spc="0" normalizeH="0" baseline="0" noProof="0" dirty="0">
                <a:ln>
                  <a:noFill/>
                </a:ln>
                <a:solidFill>
                  <a:prstClr val="black"/>
                </a:solidFill>
                <a:effectLst/>
                <a:uLnTx/>
                <a:uFillTx/>
                <a:latin typeface="Georgia"/>
                <a:ea typeface="+mn-ea"/>
                <a:cs typeface="+mn-cs"/>
              </a:rPr>
              <a:t> with fir tree, which he overlaid with fine gold, and set thereon palm trees and chains.</a:t>
            </a:r>
          </a:p>
        </p:txBody>
      </p:sp>
    </p:spTree>
    <p:extLst>
      <p:ext uri="{BB962C8B-B14F-4D97-AF65-F5344CB8AC3E}">
        <p14:creationId xmlns:p14="http://schemas.microsoft.com/office/powerpoint/2010/main" val="1351467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96294</TotalTime>
  <Words>1037</Words>
  <Application>Microsoft Office PowerPoint</Application>
  <PresentationFormat>Widescreen</PresentationFormat>
  <Paragraphs>27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673</cp:revision>
  <cp:lastPrinted>2020-01-28T17:57:24Z</cp:lastPrinted>
  <dcterms:created xsi:type="dcterms:W3CDTF">2019-08-31T20:33:16Z</dcterms:created>
  <dcterms:modified xsi:type="dcterms:W3CDTF">2025-11-29T20:09:40Z</dcterms:modified>
</cp:coreProperties>
</file>