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2" r:id="rId2"/>
    <p:sldId id="271" r:id="rId3"/>
    <p:sldId id="313" r:id="rId4"/>
    <p:sldId id="314" r:id="rId5"/>
    <p:sldId id="273" r:id="rId6"/>
    <p:sldId id="310" r:id="rId7"/>
    <p:sldId id="311" r:id="rId8"/>
    <p:sldId id="312" r:id="rId9"/>
    <p:sldId id="308" r:id="rId10"/>
    <p:sldId id="315" r:id="rId11"/>
    <p:sldId id="316" r:id="rId12"/>
    <p:sldId id="317" r:id="rId13"/>
    <p:sldId id="319" r:id="rId14"/>
    <p:sldId id="320" r:id="rId15"/>
    <p:sldId id="321" r:id="rId16"/>
    <p:sldId id="322" r:id="rId17"/>
    <p:sldId id="323" r:id="rId18"/>
    <p:sldId id="324" r:id="rId19"/>
    <p:sldId id="325" r:id="rId20"/>
    <p:sldId id="326" r:id="rId21"/>
    <p:sldId id="327" r:id="rId22"/>
    <p:sldId id="328" r:id="rId23"/>
    <p:sldId id="329" r:id="rId24"/>
    <p:sldId id="330" r:id="rId25"/>
    <p:sldId id="331" r:id="rId26"/>
    <p:sldId id="332" r:id="rId27"/>
    <p:sldId id="333" r:id="rId28"/>
    <p:sldId id="334" r:id="rId29"/>
    <p:sldId id="335" r:id="rId30"/>
    <p:sldId id="336" r:id="rId31"/>
    <p:sldId id="337" r:id="rId32"/>
    <p:sldId id="338" r:id="rId33"/>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84" d="100"/>
          <a:sy n="84" d="100"/>
        </p:scale>
        <p:origin x="92" y="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10/18/2025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10/18/2025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10/18/2025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10/18/2025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10/18/2025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10/18/2025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10/18/2025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10/18/2025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10/18/2025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10/18/2025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10/18/2025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10/18/2025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235376-FD3D-4538-CBE5-38F0BCF0CCD7}"/>
              </a:ext>
            </a:extLst>
          </p:cNvPr>
          <p:cNvSpPr txBox="1"/>
          <p:nvPr/>
        </p:nvSpPr>
        <p:spPr>
          <a:xfrm>
            <a:off x="374469" y="2131420"/>
            <a:ext cx="11360331" cy="2344786"/>
          </a:xfrm>
          <a:prstGeom prst="rect">
            <a:avLst/>
          </a:prstGeom>
          <a:noFill/>
        </p:spPr>
        <p:txBody>
          <a:bodyPr wrap="square"/>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black"/>
                </a:solidFill>
                <a:effectLst/>
                <a:uLnTx/>
                <a:uFillTx/>
                <a:latin typeface="Georgia"/>
                <a:ea typeface="+mn-ea"/>
                <a:cs typeface="+mn-cs"/>
              </a:rPr>
              <a:t>Nehemiah 1:1–11</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black"/>
                </a:solidFill>
                <a:effectLst/>
                <a:uLnTx/>
                <a:uFillTx/>
                <a:latin typeface="Georgia"/>
                <a:ea typeface="+mn-ea"/>
                <a:cs typeface="+mn-cs"/>
              </a:rPr>
              <a:t>Sunday School</a:t>
            </a:r>
            <a:endParaRPr kumimoji="0" lang="en-US" sz="4800"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4800" b="1" dirty="0">
                <a:solidFill>
                  <a:prstClr val="black"/>
                </a:solidFill>
                <a:latin typeface="Georgia"/>
              </a:rPr>
              <a:t>Nathan Holmes</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FF9E7204-8E69-908C-D2CF-17B9C7B5AD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9664" y="341814"/>
            <a:ext cx="4432672" cy="1108168"/>
          </a:xfrm>
          <a:prstGeom prst="rect">
            <a:avLst/>
          </a:prstGeom>
        </p:spPr>
      </p:pic>
      <p:sp>
        <p:nvSpPr>
          <p:cNvPr id="5" name="TextBox 4">
            <a:extLst>
              <a:ext uri="{FF2B5EF4-FFF2-40B4-BE49-F238E27FC236}">
                <a16:creationId xmlns:a16="http://schemas.microsoft.com/office/drawing/2014/main" id="{8FCE3D8E-3795-99F4-E100-F4BC1B0583BD}"/>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752638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379989-356A-9C30-B7B5-8F8706C9DC0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6DEC622-6F0C-515B-978C-3F44500077FF}"/>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Nehemiah 1:3 And they said unto me, The remnant that are left of the captivity there in the province are in great affliction and reproach: the wall of Jerusalem also is broken down, and the gates thereof are burned with fire.</a:t>
            </a:r>
          </a:p>
        </p:txBody>
      </p:sp>
    </p:spTree>
    <p:extLst>
      <p:ext uri="{BB962C8B-B14F-4D97-AF65-F5344CB8AC3E}">
        <p14:creationId xmlns:p14="http://schemas.microsoft.com/office/powerpoint/2010/main" val="15290246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3F25D7-CC40-FC6E-E8CA-5F66BC4394A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E1B4AAB-9E71-DA0B-87C2-FB476F61A34B}"/>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Nehemiah 1:4 And it came to pass, when I heard these words, that I sat down and wept, and mourned certain days, and fasted, and prayed before the God of heaven,</a:t>
            </a:r>
          </a:p>
        </p:txBody>
      </p:sp>
    </p:spTree>
    <p:extLst>
      <p:ext uri="{BB962C8B-B14F-4D97-AF65-F5344CB8AC3E}">
        <p14:creationId xmlns:p14="http://schemas.microsoft.com/office/powerpoint/2010/main" val="15763945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94FA4A-F92E-7FFE-6B49-47169DF0107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198E88A-A5BC-134C-A93F-D1F379917EE2}"/>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"I sat down and wept, and mourned certain days, and fasted, and prayed before the God of heaven"</a:t>
            </a:r>
          </a:p>
        </p:txBody>
      </p:sp>
    </p:spTree>
    <p:extLst>
      <p:ext uri="{BB962C8B-B14F-4D97-AF65-F5344CB8AC3E}">
        <p14:creationId xmlns:p14="http://schemas.microsoft.com/office/powerpoint/2010/main" val="29384941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72FE4D-DF09-6861-B491-915169B6300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B4F5A50-71E4-17E3-A5E0-8CE2609AD1B3}"/>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Matthew 6:33 But seek ye first the kingdom of God, and his righteousness; and all these things shall be added unto you.</a:t>
            </a:r>
          </a:p>
        </p:txBody>
      </p:sp>
    </p:spTree>
    <p:extLst>
      <p:ext uri="{BB962C8B-B14F-4D97-AF65-F5344CB8AC3E}">
        <p14:creationId xmlns:p14="http://schemas.microsoft.com/office/powerpoint/2010/main" val="16143331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1D66B8-C6B8-23BC-3741-1BB87A9CC4D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45B3AE5-137C-BA85-77FB-8CD259A51106}"/>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Nehemiah 1:4-6 And it came to pass, when I heard these words, that I sat down and wept, and mourned certain days, and fasted, and prayed before the God of heaven, 5 And said, I beseech thee, O LORD God of heaven, the great and terrible God, that </a:t>
            </a:r>
            <a:r>
              <a:rPr kumimoji="0" lang="en-US" sz="4000" b="1" i="0" u="none" strike="noStrike" kern="1200" cap="none" spc="0" normalizeH="0" baseline="0" noProof="0" dirty="0" err="1">
                <a:ln>
                  <a:noFill/>
                </a:ln>
                <a:solidFill>
                  <a:prstClr val="black"/>
                </a:solidFill>
                <a:effectLst/>
                <a:uLnTx/>
                <a:uFillTx/>
                <a:latin typeface="Georgia"/>
                <a:ea typeface="+mn-ea"/>
                <a:cs typeface="+mn-cs"/>
              </a:rPr>
              <a:t>keepeth</a:t>
            </a:r>
            <a:r>
              <a:rPr kumimoji="0" lang="en-US" sz="4000" b="1" i="0" u="none" strike="noStrike" kern="1200" cap="none" spc="0" normalizeH="0" baseline="0" noProof="0" dirty="0">
                <a:ln>
                  <a:noFill/>
                </a:ln>
                <a:solidFill>
                  <a:prstClr val="black"/>
                </a:solidFill>
                <a:effectLst/>
                <a:uLnTx/>
                <a:uFillTx/>
                <a:latin typeface="Georgia"/>
                <a:ea typeface="+mn-ea"/>
                <a:cs typeface="+mn-cs"/>
              </a:rPr>
              <a:t> covenant and mercy for them that love him and observe his commandments:</a:t>
            </a:r>
          </a:p>
        </p:txBody>
      </p:sp>
    </p:spTree>
    <p:extLst>
      <p:ext uri="{BB962C8B-B14F-4D97-AF65-F5344CB8AC3E}">
        <p14:creationId xmlns:p14="http://schemas.microsoft.com/office/powerpoint/2010/main" val="39306377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92C496-E687-CD55-7209-F4B64EDDAD6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2BA5C05-82E8-826D-3C23-AB359634EEC9}"/>
              </a:ext>
            </a:extLst>
          </p:cNvPr>
          <p:cNvSpPr txBox="1"/>
          <p:nvPr/>
        </p:nvSpPr>
        <p:spPr>
          <a:xfrm>
            <a:off x="457200" y="457200"/>
            <a:ext cx="11277600" cy="5943600"/>
          </a:xfrm>
          <a:prstGeom prst="rect">
            <a:avLst/>
          </a:prstGeom>
          <a:noFill/>
        </p:spPr>
        <p:txBody>
          <a:bodyPr wrap="square" anchor="ctr"/>
          <a:lstStyle/>
          <a:p>
            <a:pPr lvl="0" algn="just">
              <a:defRPr/>
            </a:pPr>
            <a:r>
              <a:rPr lang="en-US" sz="4000" b="1" dirty="0">
                <a:solidFill>
                  <a:prstClr val="black"/>
                </a:solidFill>
                <a:latin typeface="Georgia"/>
              </a:rPr>
              <a:t>6 Let thine ear now be attentive, and thine eyes open, that thou mayest hear the prayer of thy servant, which I pray before thee now, day and night, </a:t>
            </a:r>
            <a:r>
              <a:rPr lang="en-US" sz="4000" b="1" u="sng" dirty="0">
                <a:solidFill>
                  <a:prstClr val="black"/>
                </a:solidFill>
                <a:latin typeface="Georgia"/>
              </a:rPr>
              <a:t>for the children of Israel thy servants</a:t>
            </a:r>
            <a:r>
              <a:rPr lang="en-US" sz="4000" b="1" dirty="0">
                <a:solidFill>
                  <a:prstClr val="black"/>
                </a:solidFill>
                <a:latin typeface="Georgia"/>
              </a:rPr>
              <a:t>, and confess the sins of the children of Israel, which we have sinned against thee: both I and my father's house have sinned.</a:t>
            </a:r>
            <a:endParaRPr kumimoji="0" lang="en-US"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9451969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ED302F-28BB-8DFE-BAC8-A2D60D71DA7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E5A308C-4D5B-DD8D-51B2-AB1BB0896655}"/>
              </a:ext>
            </a:extLst>
          </p:cNvPr>
          <p:cNvSpPr txBox="1"/>
          <p:nvPr/>
        </p:nvSpPr>
        <p:spPr>
          <a:xfrm>
            <a:off x="457200" y="457200"/>
            <a:ext cx="11277600" cy="5943600"/>
          </a:xfrm>
          <a:prstGeom prst="rect">
            <a:avLst/>
          </a:prstGeom>
          <a:noFill/>
        </p:spPr>
        <p:txBody>
          <a:bodyPr wrap="square" anchor="ctr"/>
          <a:lstStyle/>
          <a:p>
            <a:pPr lvl="0" algn="just">
              <a:defRPr/>
            </a:pPr>
            <a:r>
              <a:rPr lang="en-US" sz="4000" b="1" dirty="0">
                <a:solidFill>
                  <a:prstClr val="black"/>
                </a:solidFill>
                <a:latin typeface="Georgia"/>
              </a:rPr>
              <a:t>Nehemiah 1:7-9 We have dealt very corruptly against thee, and have not kept the commandments, nor the statutes, nor the judgments, which thou </a:t>
            </a:r>
            <a:r>
              <a:rPr lang="en-US" sz="4000" b="1" dirty="0" err="1">
                <a:solidFill>
                  <a:prstClr val="black"/>
                </a:solidFill>
                <a:latin typeface="Georgia"/>
              </a:rPr>
              <a:t>commandedst</a:t>
            </a:r>
            <a:r>
              <a:rPr lang="en-US" sz="4000" b="1" dirty="0">
                <a:solidFill>
                  <a:prstClr val="black"/>
                </a:solidFill>
                <a:latin typeface="Georgia"/>
              </a:rPr>
              <a:t> thy servant Moses. 8 Remember, I beseech thee, the word that thou </a:t>
            </a:r>
            <a:r>
              <a:rPr lang="en-US" sz="4000" b="1" dirty="0" err="1">
                <a:solidFill>
                  <a:prstClr val="black"/>
                </a:solidFill>
                <a:latin typeface="Georgia"/>
              </a:rPr>
              <a:t>commandedst</a:t>
            </a:r>
            <a:r>
              <a:rPr lang="en-US" sz="4000" b="1" dirty="0">
                <a:solidFill>
                  <a:prstClr val="black"/>
                </a:solidFill>
                <a:latin typeface="Georgia"/>
              </a:rPr>
              <a:t> thy servant Moses, saying, If ye transgress, I will scatter you abroad among the nations:</a:t>
            </a:r>
            <a:endParaRPr kumimoji="0" lang="en-US"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8406638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2DA796-4B54-41DF-B9F8-43A45502073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A56DDC5-5170-22BB-A469-40E07AE8D541}"/>
              </a:ext>
            </a:extLst>
          </p:cNvPr>
          <p:cNvSpPr txBox="1"/>
          <p:nvPr/>
        </p:nvSpPr>
        <p:spPr>
          <a:xfrm>
            <a:off x="457200" y="457200"/>
            <a:ext cx="11277600" cy="5943600"/>
          </a:xfrm>
          <a:prstGeom prst="rect">
            <a:avLst/>
          </a:prstGeom>
          <a:noFill/>
        </p:spPr>
        <p:txBody>
          <a:bodyPr wrap="square" anchor="ctr"/>
          <a:lstStyle/>
          <a:p>
            <a:pPr lvl="0" algn="just">
              <a:defRPr/>
            </a:pPr>
            <a:r>
              <a:rPr lang="en-US" sz="4000" b="1" dirty="0">
                <a:solidFill>
                  <a:prstClr val="black"/>
                </a:solidFill>
                <a:latin typeface="Georgia"/>
              </a:rPr>
              <a:t>9 But if ye turn unto me, and keep my commandments, and do them; though there were of you cast out unto the uttermost part of the heaven, yet will I gather them from thence, and will bring them unto the place that I have chosen to set my name there.</a:t>
            </a:r>
            <a:endParaRPr kumimoji="0" lang="en-US"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8182872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67958E-D37E-416F-E5B9-D50811E6FB7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8839E6F-995B-E199-642A-9ED8D752EB39}"/>
              </a:ext>
            </a:extLst>
          </p:cNvPr>
          <p:cNvSpPr txBox="1"/>
          <p:nvPr/>
        </p:nvSpPr>
        <p:spPr>
          <a:xfrm>
            <a:off x="457200" y="457200"/>
            <a:ext cx="11277600" cy="5943600"/>
          </a:xfrm>
          <a:prstGeom prst="rect">
            <a:avLst/>
          </a:prstGeom>
          <a:noFill/>
        </p:spPr>
        <p:txBody>
          <a:bodyPr wrap="square" anchor="ctr"/>
          <a:lstStyle/>
          <a:p>
            <a:pPr lvl="0" algn="just">
              <a:defRPr/>
            </a:pPr>
            <a:r>
              <a:rPr lang="en-US" sz="3600" b="1" dirty="0">
                <a:solidFill>
                  <a:prstClr val="black"/>
                </a:solidFill>
                <a:latin typeface="Georgia"/>
              </a:rPr>
              <a:t>James 5:16-20 Confess your faults one to another, and pray one for another, that ye may be healed. The effectual fervent prayer of a righteous man </a:t>
            </a:r>
            <a:r>
              <a:rPr lang="en-US" sz="3600" b="1" dirty="0" err="1">
                <a:solidFill>
                  <a:prstClr val="black"/>
                </a:solidFill>
                <a:latin typeface="Georgia"/>
              </a:rPr>
              <a:t>availeth</a:t>
            </a:r>
            <a:r>
              <a:rPr lang="en-US" sz="3600" b="1" dirty="0">
                <a:solidFill>
                  <a:prstClr val="black"/>
                </a:solidFill>
                <a:latin typeface="Georgia"/>
              </a:rPr>
              <a:t> much. 17 Elias was a man subject to like passions as we are, and he prayed earnestly that it might not rain: and it rained not on the earth by the space of three years and six months. </a:t>
            </a:r>
            <a:endParaRPr kumimoji="0" lang="en-US" sz="36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808198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C5FE66-2882-9D30-32A6-E2E702DC116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C0B9563-D2BE-CC79-1448-85A195EEEB3A}"/>
              </a:ext>
            </a:extLst>
          </p:cNvPr>
          <p:cNvSpPr txBox="1"/>
          <p:nvPr/>
        </p:nvSpPr>
        <p:spPr>
          <a:xfrm>
            <a:off x="457200" y="457200"/>
            <a:ext cx="11277600" cy="5943600"/>
          </a:xfrm>
          <a:prstGeom prst="rect">
            <a:avLst/>
          </a:prstGeom>
          <a:noFill/>
        </p:spPr>
        <p:txBody>
          <a:bodyPr wrap="square" anchor="ctr"/>
          <a:lstStyle/>
          <a:p>
            <a:pPr lvl="0" algn="just">
              <a:defRPr/>
            </a:pPr>
            <a:r>
              <a:rPr lang="en-US" sz="3600" b="1" dirty="0">
                <a:solidFill>
                  <a:prstClr val="black"/>
                </a:solidFill>
                <a:latin typeface="Georgia"/>
              </a:rPr>
              <a:t>18 And he prayed again, and the heaven gave rain, and the earth brought forth her fruit. 19 Brethren, if any of you do err from the truth, and one convert him; 20 Let him know, that he which </a:t>
            </a:r>
            <a:r>
              <a:rPr lang="en-US" sz="3600" b="1" dirty="0" err="1">
                <a:solidFill>
                  <a:prstClr val="black"/>
                </a:solidFill>
                <a:latin typeface="Georgia"/>
              </a:rPr>
              <a:t>converteth</a:t>
            </a:r>
            <a:r>
              <a:rPr lang="en-US" sz="3600" b="1" dirty="0">
                <a:solidFill>
                  <a:prstClr val="black"/>
                </a:solidFill>
                <a:latin typeface="Georgia"/>
              </a:rPr>
              <a:t> the sinner from the error of his way shall save a soul from death, and shall hide a multitude of sins.</a:t>
            </a:r>
            <a:endParaRPr kumimoji="0" lang="en-US" sz="36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9549814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5C5F41-0982-5A65-5AD7-4644DC9956C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2C3F895-9B5F-81ED-8A4A-3629C6A221C4}"/>
              </a:ext>
            </a:extLst>
          </p:cNvPr>
          <p:cNvSpPr txBox="1"/>
          <p:nvPr/>
        </p:nvSpPr>
        <p:spPr>
          <a:xfrm>
            <a:off x="457200" y="274320"/>
            <a:ext cx="11277600" cy="5943600"/>
          </a:xfrm>
          <a:prstGeom prst="rect">
            <a:avLst/>
          </a:prstGeom>
          <a:noFill/>
        </p:spPr>
        <p:txBody>
          <a:bodyPr wrap="square"/>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dirty="0">
                <a:ln>
                  <a:noFill/>
                </a:ln>
                <a:solidFill>
                  <a:prstClr val="black"/>
                </a:solidFill>
                <a:effectLst/>
                <a:uLnTx/>
                <a:uFillTx/>
                <a:latin typeface="Georgia"/>
                <a:ea typeface="+mn-ea"/>
                <a:cs typeface="+mn-cs"/>
              </a:rPr>
              <a:t>Nehemiah 1:1-11   The words of Nehemiah the son of Hachaliah. And it came to pass in the month Chisleu, in the twentieth year, as I was in Shushan the palace,  2 That Hanani, one of my brethren, came, he and certain men of Judah; and I asked them concerning the Jews that had escaped, which were left of the captivity, and concerning Jerusalem.  3 And they said unto me, The remnant that are left of the captivity there in the province are in great affliction and reproach: the wall of Jerusalem also is broken down, and the gates thereof are burned with fire.  4 And it came to pass, when I heard these words, that I sat down and wept, and mourned certain days, and fasted, and prayed before the God of heaven,  5 And said, I beseech thee, O LORD God of heaven, the great and terrible God, that </a:t>
            </a:r>
            <a:r>
              <a:rPr kumimoji="0" lang="en-US" sz="2700" b="1" i="0" u="none" strike="noStrike" kern="1200" cap="none" spc="0" normalizeH="0" baseline="0" noProof="0" dirty="0" err="1">
                <a:ln>
                  <a:noFill/>
                </a:ln>
                <a:solidFill>
                  <a:prstClr val="black"/>
                </a:solidFill>
                <a:effectLst/>
                <a:uLnTx/>
                <a:uFillTx/>
                <a:latin typeface="Georgia"/>
                <a:ea typeface="+mn-ea"/>
                <a:cs typeface="+mn-cs"/>
              </a:rPr>
              <a:t>keepeth</a:t>
            </a:r>
            <a:r>
              <a:rPr kumimoji="0" lang="en-US" sz="2700" b="1" i="0" u="none" strike="noStrike" kern="1200" cap="none" spc="0" normalizeH="0" baseline="0" noProof="0" dirty="0">
                <a:ln>
                  <a:noFill/>
                </a:ln>
                <a:solidFill>
                  <a:prstClr val="black"/>
                </a:solidFill>
                <a:effectLst/>
                <a:uLnTx/>
                <a:uFillTx/>
                <a:latin typeface="Georgia"/>
                <a:ea typeface="+mn-ea"/>
                <a:cs typeface="+mn-cs"/>
              </a:rPr>
              <a:t> covenant and mercy for them that love him and observe his commandments:</a:t>
            </a:r>
            <a:endParaRPr kumimoji="0" sz="27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8445494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49994E-9308-990B-F487-B47CFFB6722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AB99FF5-2752-03DF-CA32-0E3ED432B8C7}"/>
              </a:ext>
            </a:extLst>
          </p:cNvPr>
          <p:cNvSpPr txBox="1"/>
          <p:nvPr/>
        </p:nvSpPr>
        <p:spPr>
          <a:xfrm>
            <a:off x="457200" y="457200"/>
            <a:ext cx="11277600" cy="5943600"/>
          </a:xfrm>
          <a:prstGeom prst="rect">
            <a:avLst/>
          </a:prstGeom>
          <a:noFill/>
        </p:spPr>
        <p:txBody>
          <a:bodyPr wrap="square" anchor="ctr"/>
          <a:lstStyle/>
          <a:p>
            <a:pPr lvl="0" algn="just">
              <a:defRPr/>
            </a:pPr>
            <a:r>
              <a:rPr lang="en-US" sz="4000" b="1" dirty="0">
                <a:solidFill>
                  <a:prstClr val="black"/>
                </a:solidFill>
                <a:latin typeface="Georgia"/>
              </a:rPr>
              <a:t>Nehemiah 1:6 Let thine ear now be attentive, and thine eyes open, that thou mayest hear the prayer of thy servant, which I pray before thee now, day and night, for the children of Israel thy servants, and confess the sins of the children of Israel, which we have sinned against thee: </a:t>
            </a:r>
            <a:r>
              <a:rPr lang="en-US" sz="4000" b="1" u="sng" dirty="0">
                <a:solidFill>
                  <a:prstClr val="black"/>
                </a:solidFill>
                <a:latin typeface="Georgia"/>
              </a:rPr>
              <a:t>both I and my father's house have sinned.</a:t>
            </a:r>
            <a:endParaRPr kumimoji="0" lang="en-US" sz="4000" b="1" i="0" u="sng"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4121569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CC1ED1-A411-FE3E-8F03-518F9DE559D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C44C2B3-3B93-8033-52AF-E2C1069250D2}"/>
              </a:ext>
            </a:extLst>
          </p:cNvPr>
          <p:cNvSpPr txBox="1"/>
          <p:nvPr/>
        </p:nvSpPr>
        <p:spPr>
          <a:xfrm>
            <a:off x="457200" y="457200"/>
            <a:ext cx="11277600" cy="5943600"/>
          </a:xfrm>
          <a:prstGeom prst="rect">
            <a:avLst/>
          </a:prstGeom>
          <a:noFill/>
        </p:spPr>
        <p:txBody>
          <a:bodyPr wrap="square" anchor="ctr"/>
          <a:lstStyle/>
          <a:p>
            <a:pPr lvl="0" algn="just">
              <a:defRPr/>
            </a:pPr>
            <a:r>
              <a:rPr lang="en-US" sz="4000" b="1" dirty="0">
                <a:solidFill>
                  <a:prstClr val="black"/>
                </a:solidFill>
                <a:latin typeface="Georgia"/>
              </a:rPr>
              <a:t>Nehemiah 1:10-11 Now these are thy servants and thy people, whom thou hast redeemed by thy great power, and by thy strong hand. 11 O Lord, I beseech thee, let now thine ear be attentive to the prayer of thy servant, and to the prayer of thy servants, who desire to fear thy name: and prosper, I pray thee, thy servant this day, and grant him mercy in the sight of this man. For I was the king's cupbearer.</a:t>
            </a:r>
            <a:endParaRPr kumimoji="0" lang="en-US" sz="4000" b="1" i="0" u="sng"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8697739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970833-4E7C-008F-A8EB-BB74784D014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839A29F-2BF4-F551-DDEB-19E028E1E878}"/>
              </a:ext>
            </a:extLst>
          </p:cNvPr>
          <p:cNvSpPr txBox="1"/>
          <p:nvPr/>
        </p:nvSpPr>
        <p:spPr>
          <a:xfrm>
            <a:off x="457200" y="457200"/>
            <a:ext cx="11277600" cy="5943600"/>
          </a:xfrm>
          <a:prstGeom prst="rect">
            <a:avLst/>
          </a:prstGeom>
          <a:noFill/>
        </p:spPr>
        <p:txBody>
          <a:bodyPr wrap="square" anchor="ctr"/>
          <a:lstStyle/>
          <a:p>
            <a:pPr lvl="0" algn="just">
              <a:defRPr/>
            </a:pPr>
            <a:r>
              <a:rPr lang="en-US" sz="4800" b="1" dirty="0">
                <a:solidFill>
                  <a:prstClr val="black"/>
                </a:solidFill>
                <a:latin typeface="Georgia"/>
              </a:rPr>
              <a:t>Proverbs 9:10 The fear of the LORD is the beginning of wisdom: and the knowledge of the holy is understanding. </a:t>
            </a:r>
            <a:endParaRPr kumimoji="0" lang="en-US" sz="4800" b="1" i="0" u="sng"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9311838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115280-8185-281E-C26B-29493DE807F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1D65565-8BEB-1445-C1A8-52AF0D808CE6}"/>
              </a:ext>
            </a:extLst>
          </p:cNvPr>
          <p:cNvSpPr txBox="1"/>
          <p:nvPr/>
        </p:nvSpPr>
        <p:spPr>
          <a:xfrm>
            <a:off x="457200" y="457200"/>
            <a:ext cx="11277600" cy="5943600"/>
          </a:xfrm>
          <a:prstGeom prst="rect">
            <a:avLst/>
          </a:prstGeom>
          <a:noFill/>
        </p:spPr>
        <p:txBody>
          <a:bodyPr wrap="square" anchor="ctr"/>
          <a:lstStyle/>
          <a:p>
            <a:pPr lvl="0" algn="just">
              <a:defRPr/>
            </a:pPr>
            <a:r>
              <a:rPr lang="en-US" sz="4800" b="1" dirty="0">
                <a:solidFill>
                  <a:prstClr val="black"/>
                </a:solidFill>
                <a:latin typeface="Georgia"/>
              </a:rPr>
              <a:t>Proverbs 16:6 By mercy and truth iniquity is purged: and by the fear of the LORD men depart from evil.</a:t>
            </a:r>
            <a:endParaRPr kumimoji="0" lang="en-US" sz="4800" b="1" i="0" u="sng"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6516020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F9B095-B05A-465C-6566-01F7CA08B6C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DD6357F-C638-3DFD-2214-772E8890C56E}"/>
              </a:ext>
            </a:extLst>
          </p:cNvPr>
          <p:cNvSpPr txBox="1"/>
          <p:nvPr/>
        </p:nvSpPr>
        <p:spPr>
          <a:xfrm>
            <a:off x="457200" y="457200"/>
            <a:ext cx="11277600" cy="5943600"/>
          </a:xfrm>
          <a:prstGeom prst="rect">
            <a:avLst/>
          </a:prstGeom>
          <a:noFill/>
        </p:spPr>
        <p:txBody>
          <a:bodyPr wrap="square" anchor="ctr"/>
          <a:lstStyle/>
          <a:p>
            <a:pPr lvl="0" algn="just">
              <a:defRPr/>
            </a:pPr>
            <a:r>
              <a:rPr lang="en-US" sz="4400" b="1" dirty="0">
                <a:solidFill>
                  <a:prstClr val="black"/>
                </a:solidFill>
                <a:latin typeface="Georgia"/>
              </a:rPr>
              <a:t>Luke 12:4-5 And I say unto you my friends, Be not afraid of them that kill the body, and after that have no more that they can do. 5 But I will forewarn you whom ye shall fear: Fear him, which after he hath killed hath power to cast into hell; yea, I say unto you, Fear him.</a:t>
            </a:r>
            <a:endParaRPr kumimoji="0" lang="en-US" sz="4400" b="1" i="0" u="sng"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2009994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3B4DE6-0E27-D797-373C-7F361872EF5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EED2A41-A3B4-68F3-04B6-BF88ADC22CA7}"/>
              </a:ext>
            </a:extLst>
          </p:cNvPr>
          <p:cNvSpPr txBox="1"/>
          <p:nvPr/>
        </p:nvSpPr>
        <p:spPr>
          <a:xfrm>
            <a:off x="457200" y="457200"/>
            <a:ext cx="11277600" cy="5943600"/>
          </a:xfrm>
          <a:prstGeom prst="rect">
            <a:avLst/>
          </a:prstGeom>
          <a:noFill/>
        </p:spPr>
        <p:txBody>
          <a:bodyPr wrap="square" anchor="ctr"/>
          <a:lstStyle/>
          <a:p>
            <a:pPr lvl="0" algn="just">
              <a:defRPr/>
            </a:pPr>
            <a:r>
              <a:rPr lang="en-US" sz="4400" b="1" dirty="0">
                <a:solidFill>
                  <a:prstClr val="black"/>
                </a:solidFill>
                <a:latin typeface="Georgia"/>
              </a:rPr>
              <a:t>11 O Lord, I beseech thee, let now thine ear be attentive to the prayer of thy servant, and to the prayer of thy servants, </a:t>
            </a:r>
            <a:r>
              <a:rPr lang="en-US" sz="4400" b="1" u="sng" dirty="0">
                <a:solidFill>
                  <a:prstClr val="black"/>
                </a:solidFill>
                <a:latin typeface="Georgia"/>
              </a:rPr>
              <a:t>who desire to fear thy name: and prosper</a:t>
            </a:r>
            <a:r>
              <a:rPr lang="en-US" sz="4400" b="1" dirty="0">
                <a:solidFill>
                  <a:prstClr val="black"/>
                </a:solidFill>
                <a:latin typeface="Georgia"/>
              </a:rPr>
              <a:t>, I pray thee, thy servant this day, and grant him mercy in the sight of this man. For I was the king's cupbearer.</a:t>
            </a:r>
            <a:endParaRPr kumimoji="0" lang="en-US" sz="4400" b="1" i="0" u="sng"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1368375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45312E-D9F7-9716-21D8-EE3788156E5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06116A8-7F6B-C0D3-A04B-0C5A9FF7C95A}"/>
              </a:ext>
            </a:extLst>
          </p:cNvPr>
          <p:cNvSpPr txBox="1"/>
          <p:nvPr/>
        </p:nvSpPr>
        <p:spPr>
          <a:xfrm>
            <a:off x="457200" y="457200"/>
            <a:ext cx="11277600" cy="5943600"/>
          </a:xfrm>
          <a:prstGeom prst="rect">
            <a:avLst/>
          </a:prstGeom>
          <a:noFill/>
        </p:spPr>
        <p:txBody>
          <a:bodyPr wrap="square" anchor="ctr"/>
          <a:lstStyle/>
          <a:p>
            <a:pPr lvl="0" algn="just">
              <a:defRPr/>
            </a:pPr>
            <a:r>
              <a:rPr lang="en-US" sz="4000" b="1" dirty="0">
                <a:solidFill>
                  <a:prstClr val="black"/>
                </a:solidFill>
                <a:latin typeface="Georgia"/>
              </a:rPr>
              <a:t>Nehemiah 2:1-3 And it came to pass in the month Nisan, in the twentieth year of Artaxerxes the king, that wine was before him: and I took up the wine, and gave it unto the king. Now I had not been beforetime sad in his presence. 2 Wherefore the king said unto me, Why is thy countenance sad, seeing thou art not sick? this is nothing else but sorrow of heart. </a:t>
            </a:r>
            <a:r>
              <a:rPr lang="en-US" sz="4000" b="1" u="sng" dirty="0">
                <a:solidFill>
                  <a:prstClr val="black"/>
                </a:solidFill>
                <a:latin typeface="Georgia"/>
              </a:rPr>
              <a:t>Then I was very sore afraid</a:t>
            </a:r>
            <a:r>
              <a:rPr lang="en-US" sz="4000" b="1" dirty="0">
                <a:solidFill>
                  <a:prstClr val="black"/>
                </a:solidFill>
                <a:latin typeface="Georgia"/>
              </a:rPr>
              <a:t>… </a:t>
            </a:r>
            <a:endParaRPr kumimoji="0" lang="en-US" sz="4000" b="1" i="0" u="sng"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5858508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4EA2FD-0DF3-6191-5AF8-3D4B2A0272D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B5ECF3E-D1AC-88C0-0232-D25F7D3D4DF5}"/>
              </a:ext>
            </a:extLst>
          </p:cNvPr>
          <p:cNvSpPr txBox="1"/>
          <p:nvPr/>
        </p:nvSpPr>
        <p:spPr>
          <a:xfrm>
            <a:off x="457200" y="457200"/>
            <a:ext cx="11277600" cy="5943600"/>
          </a:xfrm>
          <a:prstGeom prst="rect">
            <a:avLst/>
          </a:prstGeom>
          <a:noFill/>
        </p:spPr>
        <p:txBody>
          <a:bodyPr wrap="square" anchor="ctr"/>
          <a:lstStyle/>
          <a:p>
            <a:pPr lvl="0" algn="just">
              <a:defRPr/>
            </a:pPr>
            <a:r>
              <a:rPr lang="en-US" sz="4400" b="1" dirty="0">
                <a:solidFill>
                  <a:prstClr val="black"/>
                </a:solidFill>
                <a:latin typeface="Georgia"/>
              </a:rPr>
              <a:t>Then I was very sore afraid, 3 And said unto the king, Let the king live for ever: why should not my countenance be sad, when the city, the place of my fathers' </a:t>
            </a:r>
            <a:r>
              <a:rPr lang="en-US" sz="4400" b="1" dirty="0" err="1">
                <a:solidFill>
                  <a:prstClr val="black"/>
                </a:solidFill>
                <a:latin typeface="Georgia"/>
              </a:rPr>
              <a:t>sepulchres</a:t>
            </a:r>
            <a:r>
              <a:rPr lang="en-US" sz="4400" b="1" dirty="0">
                <a:solidFill>
                  <a:prstClr val="black"/>
                </a:solidFill>
                <a:latin typeface="Georgia"/>
              </a:rPr>
              <a:t>, lieth waste, and the gates thereof are consumed with fire?</a:t>
            </a:r>
            <a:endParaRPr kumimoji="0" lang="en-US" sz="4400" b="1" i="0" u="sng"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42164066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BA6122-2DE8-350C-EE4E-8DB064778D0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25C0F7E-1554-1CA8-5AA6-B35E747C65FB}"/>
              </a:ext>
            </a:extLst>
          </p:cNvPr>
          <p:cNvSpPr txBox="1"/>
          <p:nvPr/>
        </p:nvSpPr>
        <p:spPr>
          <a:xfrm>
            <a:off x="457200" y="457200"/>
            <a:ext cx="11277600" cy="5943600"/>
          </a:xfrm>
          <a:prstGeom prst="rect">
            <a:avLst/>
          </a:prstGeom>
          <a:noFill/>
        </p:spPr>
        <p:txBody>
          <a:bodyPr wrap="square" anchor="ctr"/>
          <a:lstStyle/>
          <a:p>
            <a:pPr lvl="0" algn="just">
              <a:defRPr/>
            </a:pPr>
            <a:r>
              <a:rPr lang="en-US" sz="4400" b="1" dirty="0">
                <a:solidFill>
                  <a:prstClr val="black"/>
                </a:solidFill>
                <a:latin typeface="Georgia"/>
              </a:rPr>
              <a:t>Nehemiah 2:4 Then the king said unto me, For what dost thou make request? </a:t>
            </a:r>
            <a:r>
              <a:rPr lang="en-US" sz="4400" b="1" u="sng" dirty="0">
                <a:solidFill>
                  <a:prstClr val="black"/>
                </a:solidFill>
                <a:latin typeface="Georgia"/>
              </a:rPr>
              <a:t>So I prayed to the God of heaven.</a:t>
            </a:r>
            <a:endParaRPr kumimoji="0" lang="en-US" sz="4400" b="1" i="0" u="sng"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62705790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5A9443-5546-5310-3140-8B69B2386D2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9CB3C70-2C9F-87A5-F74B-FEA74773797B}"/>
              </a:ext>
            </a:extLst>
          </p:cNvPr>
          <p:cNvSpPr txBox="1"/>
          <p:nvPr/>
        </p:nvSpPr>
        <p:spPr>
          <a:xfrm>
            <a:off x="457200" y="457200"/>
            <a:ext cx="11277600" cy="5943600"/>
          </a:xfrm>
          <a:prstGeom prst="rect">
            <a:avLst/>
          </a:prstGeom>
          <a:noFill/>
        </p:spPr>
        <p:txBody>
          <a:bodyPr wrap="square" anchor="ctr"/>
          <a:lstStyle/>
          <a:p>
            <a:pPr lvl="0" algn="just">
              <a:defRPr/>
            </a:pPr>
            <a:r>
              <a:rPr lang="en-US" sz="4400" b="1" dirty="0">
                <a:solidFill>
                  <a:prstClr val="black"/>
                </a:solidFill>
                <a:latin typeface="Georgia"/>
              </a:rPr>
              <a:t>Nehemiah 2:5 And I said unto the king, If it please the king, and if thy servant have found </a:t>
            </a:r>
            <a:r>
              <a:rPr lang="en-US" sz="4400" b="1" dirty="0" err="1">
                <a:solidFill>
                  <a:prstClr val="black"/>
                </a:solidFill>
                <a:latin typeface="Georgia"/>
              </a:rPr>
              <a:t>favour</a:t>
            </a:r>
            <a:r>
              <a:rPr lang="en-US" sz="4400" b="1" dirty="0">
                <a:solidFill>
                  <a:prstClr val="black"/>
                </a:solidFill>
                <a:latin typeface="Georgia"/>
              </a:rPr>
              <a:t> in thy sight, that thou </a:t>
            </a:r>
            <a:r>
              <a:rPr lang="en-US" sz="4400" b="1" dirty="0" err="1">
                <a:solidFill>
                  <a:prstClr val="black"/>
                </a:solidFill>
                <a:latin typeface="Georgia"/>
              </a:rPr>
              <a:t>wouldest</a:t>
            </a:r>
            <a:r>
              <a:rPr lang="en-US" sz="4400" b="1" dirty="0">
                <a:solidFill>
                  <a:prstClr val="black"/>
                </a:solidFill>
                <a:latin typeface="Georgia"/>
              </a:rPr>
              <a:t> send me unto Judah, unto the city of my fathers' </a:t>
            </a:r>
            <a:r>
              <a:rPr lang="en-US" sz="4400" b="1" dirty="0" err="1">
                <a:solidFill>
                  <a:prstClr val="black"/>
                </a:solidFill>
                <a:latin typeface="Georgia"/>
              </a:rPr>
              <a:t>sepulchres</a:t>
            </a:r>
            <a:r>
              <a:rPr lang="en-US" sz="4400" b="1" dirty="0">
                <a:solidFill>
                  <a:prstClr val="black"/>
                </a:solidFill>
                <a:latin typeface="Georgia"/>
              </a:rPr>
              <a:t>, that I may build it.</a:t>
            </a:r>
            <a:endParaRPr kumimoji="0" lang="en-US" sz="4400" b="1" i="0" u="sng"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8789150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C2EE8D-2620-BB44-9395-4BEDED0F0A0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33A92F6-D0A3-E464-1616-0AB139C1D981}"/>
              </a:ext>
            </a:extLst>
          </p:cNvPr>
          <p:cNvSpPr txBox="1"/>
          <p:nvPr/>
        </p:nvSpPr>
        <p:spPr>
          <a:xfrm>
            <a:off x="457200" y="274320"/>
            <a:ext cx="11277600" cy="5943600"/>
          </a:xfrm>
          <a:prstGeom prst="rect">
            <a:avLst/>
          </a:prstGeom>
          <a:noFill/>
        </p:spPr>
        <p:txBody>
          <a:bodyPr wrap="square"/>
          <a:lstStyle/>
          <a:p>
            <a:pPr lvl="0" algn="just">
              <a:defRPr/>
            </a:pPr>
            <a:r>
              <a:rPr lang="en-US" sz="2700" b="1" dirty="0">
                <a:solidFill>
                  <a:prstClr val="black"/>
                </a:solidFill>
                <a:latin typeface="Georgia"/>
              </a:rPr>
              <a:t>6 Let thine ear now be attentive, and thine eyes open, that thou mayest hear the prayer of thy servant, which I pray before thee now, day and night, for the children of Israel thy servants, and confess the sins of the children of Israel, which we have sinned against thee: both I and my father's house have sinned.  7 We have dealt very corruptly against thee, and have not kept the commandments, nor the statutes, nor the judgments, which thou </a:t>
            </a:r>
            <a:r>
              <a:rPr lang="en-US" sz="2700" b="1" dirty="0" err="1">
                <a:solidFill>
                  <a:prstClr val="black"/>
                </a:solidFill>
                <a:latin typeface="Georgia"/>
              </a:rPr>
              <a:t>commandedst</a:t>
            </a:r>
            <a:r>
              <a:rPr lang="en-US" sz="2700" b="1" dirty="0">
                <a:solidFill>
                  <a:prstClr val="black"/>
                </a:solidFill>
                <a:latin typeface="Georgia"/>
              </a:rPr>
              <a:t> thy servant Moses.  8 Remember, I beseech thee, the word that thou </a:t>
            </a:r>
            <a:r>
              <a:rPr lang="en-US" sz="2700" b="1" dirty="0" err="1">
                <a:solidFill>
                  <a:prstClr val="black"/>
                </a:solidFill>
                <a:latin typeface="Georgia"/>
              </a:rPr>
              <a:t>commandedst</a:t>
            </a:r>
            <a:r>
              <a:rPr lang="en-US" sz="2700" b="1" dirty="0">
                <a:solidFill>
                  <a:prstClr val="black"/>
                </a:solidFill>
                <a:latin typeface="Georgia"/>
              </a:rPr>
              <a:t> thy servant Moses, saying, If ye transgress, I will scatter you abroad among the nations:  9 But if ye turn unto me, and keep my commandments, and do them; though there were of you cast out unto the uttermost part of the heaven, yet will I gather them from thence, and will bring them unto the place that I have chosen to set my name there.  </a:t>
            </a:r>
            <a:endParaRPr kumimoji="0" sz="27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7837063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77B14C-653F-DF1B-117F-30B16B58EBA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9F8774E-5FA6-61EA-F4A5-4F906D86D744}"/>
              </a:ext>
            </a:extLst>
          </p:cNvPr>
          <p:cNvSpPr txBox="1"/>
          <p:nvPr/>
        </p:nvSpPr>
        <p:spPr>
          <a:xfrm>
            <a:off x="457200" y="457200"/>
            <a:ext cx="11277600" cy="5943600"/>
          </a:xfrm>
          <a:prstGeom prst="rect">
            <a:avLst/>
          </a:prstGeom>
          <a:noFill/>
        </p:spPr>
        <p:txBody>
          <a:bodyPr wrap="square" anchor="ctr"/>
          <a:lstStyle/>
          <a:p>
            <a:pPr lvl="0" algn="just">
              <a:defRPr/>
            </a:pPr>
            <a:r>
              <a:rPr lang="en-US" sz="4400" b="1" dirty="0">
                <a:solidFill>
                  <a:prstClr val="black"/>
                </a:solidFill>
                <a:latin typeface="Georgia"/>
              </a:rPr>
              <a:t>2 Timothy 2:3-4 Thou therefore endure hardness, as a good soldier of Jesus Christ. 4 No man that </a:t>
            </a:r>
            <a:r>
              <a:rPr lang="en-US" sz="4400" b="1" dirty="0" err="1">
                <a:solidFill>
                  <a:prstClr val="black"/>
                </a:solidFill>
                <a:latin typeface="Georgia"/>
              </a:rPr>
              <a:t>warreth</a:t>
            </a:r>
            <a:r>
              <a:rPr lang="en-US" sz="4400" b="1" dirty="0">
                <a:solidFill>
                  <a:prstClr val="black"/>
                </a:solidFill>
                <a:latin typeface="Georgia"/>
              </a:rPr>
              <a:t> </a:t>
            </a:r>
            <a:r>
              <a:rPr lang="en-US" sz="4400" b="1" dirty="0" err="1">
                <a:solidFill>
                  <a:prstClr val="black"/>
                </a:solidFill>
                <a:latin typeface="Georgia"/>
              </a:rPr>
              <a:t>entangleth</a:t>
            </a:r>
            <a:r>
              <a:rPr lang="en-US" sz="4400" b="1" dirty="0">
                <a:solidFill>
                  <a:prstClr val="black"/>
                </a:solidFill>
                <a:latin typeface="Georgia"/>
              </a:rPr>
              <a:t> himself with the affairs of this life; that he may please him who hath chosen him to be a soldier.</a:t>
            </a:r>
            <a:endParaRPr kumimoji="0" lang="en-US" sz="4400" b="1" i="0" u="sng"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426880240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ED3527-6D18-26E7-060F-3858FD16881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C5574B9-DE7F-D023-446F-128B7BACC23C}"/>
              </a:ext>
            </a:extLst>
          </p:cNvPr>
          <p:cNvSpPr txBox="1"/>
          <p:nvPr/>
        </p:nvSpPr>
        <p:spPr>
          <a:xfrm>
            <a:off x="457200" y="457200"/>
            <a:ext cx="11277600" cy="5943600"/>
          </a:xfrm>
          <a:prstGeom prst="rect">
            <a:avLst/>
          </a:prstGeom>
          <a:noFill/>
        </p:spPr>
        <p:txBody>
          <a:bodyPr wrap="square" anchor="ctr"/>
          <a:lstStyle/>
          <a:p>
            <a:pPr lvl="0" algn="just">
              <a:defRPr/>
            </a:pPr>
            <a:r>
              <a:rPr lang="en-US" sz="4400" b="1" dirty="0">
                <a:solidFill>
                  <a:prstClr val="black"/>
                </a:solidFill>
                <a:latin typeface="Georgia"/>
              </a:rPr>
              <a:t>Jeremiah 33:3 Call unto me, and I will answer thee, and shew thee great and mighty things, which thou knowest not.</a:t>
            </a:r>
            <a:endParaRPr kumimoji="0" lang="en-US" sz="4400" b="1" i="0" u="sng"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24015173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854225-2BEC-AB21-C4DF-AE6A5E09D57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EEAC697-590D-3B14-B698-A9A2396D691D}"/>
              </a:ext>
            </a:extLst>
          </p:cNvPr>
          <p:cNvSpPr txBox="1"/>
          <p:nvPr/>
        </p:nvSpPr>
        <p:spPr>
          <a:xfrm>
            <a:off x="457200" y="457200"/>
            <a:ext cx="11277600" cy="5943600"/>
          </a:xfrm>
          <a:prstGeom prst="rect">
            <a:avLst/>
          </a:prstGeom>
          <a:noFill/>
        </p:spPr>
        <p:txBody>
          <a:bodyPr wrap="square" anchor="ctr"/>
          <a:lstStyle/>
          <a:p>
            <a:pPr lvl="0" algn="just">
              <a:defRPr/>
            </a:pPr>
            <a:r>
              <a:rPr lang="en-US" sz="4400" b="1" dirty="0">
                <a:solidFill>
                  <a:prstClr val="black"/>
                </a:solidFill>
                <a:latin typeface="Georgia"/>
              </a:rPr>
              <a:t>Hebrews 7:25 Wherefore he is able also to save them to the uttermost that come unto God by him, seeing he ever </a:t>
            </a:r>
            <a:r>
              <a:rPr lang="en-US" sz="4400" b="1" dirty="0" err="1">
                <a:solidFill>
                  <a:prstClr val="black"/>
                </a:solidFill>
                <a:latin typeface="Georgia"/>
              </a:rPr>
              <a:t>liveth</a:t>
            </a:r>
            <a:r>
              <a:rPr lang="en-US" sz="4400" b="1" dirty="0">
                <a:solidFill>
                  <a:prstClr val="black"/>
                </a:solidFill>
                <a:latin typeface="Georgia"/>
              </a:rPr>
              <a:t> to make intercession for them.</a:t>
            </a:r>
            <a:endParaRPr kumimoji="0" lang="en-US" sz="4400" b="1" i="0" u="sng"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2476908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F8E5A1-65B0-115F-3267-78D339B42E7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C38A683-14E2-810F-7D2B-39FBB5082ED7}"/>
              </a:ext>
            </a:extLst>
          </p:cNvPr>
          <p:cNvSpPr txBox="1"/>
          <p:nvPr/>
        </p:nvSpPr>
        <p:spPr>
          <a:xfrm>
            <a:off x="457200" y="274320"/>
            <a:ext cx="11277600" cy="5943600"/>
          </a:xfrm>
          <a:prstGeom prst="rect">
            <a:avLst/>
          </a:prstGeom>
          <a:noFill/>
        </p:spPr>
        <p:txBody>
          <a:bodyPr wrap="square"/>
          <a:lstStyle/>
          <a:p>
            <a:pPr lvl="0" algn="just">
              <a:defRPr/>
            </a:pPr>
            <a:r>
              <a:rPr lang="en-US" sz="2800" b="1" dirty="0">
                <a:solidFill>
                  <a:prstClr val="black"/>
                </a:solidFill>
                <a:latin typeface="Georgia"/>
              </a:rPr>
              <a:t>10 Now these are thy servants and thy people, whom thou hast redeemed by thy great power, and by thy strong hand.  11 O Lord, I beseech thee, let now thine ear be attentive to the prayer of thy servant, and to the prayer of thy servants, who desire to fear thy name: and prosper, I pray thee, thy servant this day, and grant him mercy in the sight of this man. For I was the king's cupbearer.</a:t>
            </a:r>
            <a:endParaRPr kumimoji="0" sz="2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2177213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4E0C92-A91C-32ED-6D7E-00061E2A5DC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8DB935D-D854-3B04-2043-5E98EE071379}"/>
              </a:ext>
            </a:extLst>
          </p:cNvPr>
          <p:cNvSpPr txBox="1"/>
          <p:nvPr/>
        </p:nvSpPr>
        <p:spPr>
          <a:xfrm>
            <a:off x="824429" y="2081241"/>
            <a:ext cx="10543142" cy="3485125"/>
          </a:xfrm>
          <a:prstGeom prst="rect">
            <a:avLst/>
          </a:prstGeom>
          <a:noFill/>
        </p:spPr>
        <p:txBody>
          <a:bodyPr wrap="square"/>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black"/>
                </a:solidFill>
                <a:effectLst/>
                <a:uLnTx/>
                <a:uFillTx/>
                <a:latin typeface="Georgia"/>
                <a:ea typeface="+mn-ea"/>
                <a:cs typeface="+mn-cs"/>
              </a:rPr>
              <a:t>Broken Walls, Burdened Heart: Nehemiah 1’s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black"/>
                </a:solidFill>
                <a:effectLst/>
                <a:uLnTx/>
                <a:uFillTx/>
                <a:latin typeface="Georgia"/>
                <a:ea typeface="+mn-ea"/>
                <a:cs typeface="+mn-cs"/>
              </a:rPr>
              <a:t>Prayer of Intercession</a:t>
            </a:r>
          </a:p>
        </p:txBody>
      </p:sp>
      <p:pic>
        <p:nvPicPr>
          <p:cNvPr id="4" name="Picture 3">
            <a:extLst>
              <a:ext uri="{FF2B5EF4-FFF2-40B4-BE49-F238E27FC236}">
                <a16:creationId xmlns:a16="http://schemas.microsoft.com/office/drawing/2014/main" id="{76ABB784-B782-D9B1-B6E6-E0F2336997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9664" y="341814"/>
            <a:ext cx="4432672" cy="1108168"/>
          </a:xfrm>
          <a:prstGeom prst="rect">
            <a:avLst/>
          </a:prstGeom>
        </p:spPr>
      </p:pic>
      <p:sp>
        <p:nvSpPr>
          <p:cNvPr id="5" name="TextBox 4">
            <a:extLst>
              <a:ext uri="{FF2B5EF4-FFF2-40B4-BE49-F238E27FC236}">
                <a16:creationId xmlns:a16="http://schemas.microsoft.com/office/drawing/2014/main" id="{9F287353-190E-9CB9-DBF1-C4F146153798}"/>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a:t>
            </a:r>
            <a:r>
              <a:rPr kumimoji="0" lang="en-US" sz="2000" b="1" i="0" u="none" strike="noStrike" kern="1200" cap="none" spc="0" normalizeH="0" baseline="0" noProof="0">
                <a:ln>
                  <a:noFill/>
                </a:ln>
                <a:solidFill>
                  <a:prstClr val="black"/>
                </a:solidFill>
                <a:effectLst/>
                <a:uLnTx/>
                <a:uFillTx/>
                <a:latin typeface="Georgia" panose="02040502050405020303" pitchFamily="18" charset="0"/>
                <a:ea typeface="+mn-ea"/>
                <a:cs typeface="+mn-cs"/>
              </a:rPr>
              <a:t>Church | </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1377 S. 20</a:t>
            </a:r>
            <a:r>
              <a:rPr kumimoji="0" lang="en-US" sz="2000"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a:t>
            </a:r>
            <a:r>
              <a:rPr kumimoji="0" lang="en-US" sz="2000" b="1" i="0" u="none" strike="noStrike" kern="1200" cap="none" spc="0" normalizeH="0" baseline="0" noProof="0">
                <a:ln>
                  <a:noFill/>
                </a:ln>
                <a:solidFill>
                  <a:prstClr val="black"/>
                </a:solidFill>
                <a:effectLst/>
                <a:uLnTx/>
                <a:uFillTx/>
                <a:latin typeface="Georgia" panose="02040502050405020303" pitchFamily="18" charset="0"/>
                <a:ea typeface="+mn-ea"/>
                <a:cs typeface="+mn-cs"/>
              </a:rPr>
              <a:t>KY | </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TrueWordsBaptist.org</a:t>
            </a:r>
          </a:p>
        </p:txBody>
      </p:sp>
    </p:spTree>
    <p:extLst>
      <p:ext uri="{BB962C8B-B14F-4D97-AF65-F5344CB8AC3E}">
        <p14:creationId xmlns:p14="http://schemas.microsoft.com/office/powerpoint/2010/main" val="14400161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BA7517-2A17-0AB6-C29E-20A9ED3FF7A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05645F3-95A6-6314-2E10-6AA922D45B71}"/>
              </a:ext>
            </a:extLst>
          </p:cNvPr>
          <p:cNvSpPr txBox="1"/>
          <p:nvPr/>
        </p:nvSpPr>
        <p:spPr>
          <a:xfrm>
            <a:off x="457200" y="457200"/>
            <a:ext cx="11277600" cy="5943600"/>
          </a:xfrm>
          <a:prstGeom prst="rect">
            <a:avLst/>
          </a:prstGeom>
          <a:noFill/>
        </p:spPr>
        <p:txBody>
          <a:bodyPr wrap="square" anchor="ctr"/>
          <a:lstStyle/>
          <a:p>
            <a:r>
              <a:rPr lang="en-US" sz="4000" b="1" dirty="0">
                <a:latin typeface="Georgia" panose="02040502050405020303" pitchFamily="18" charset="0"/>
              </a:rPr>
              <a:t>Outline of Ezra 10</a:t>
            </a:r>
          </a:p>
          <a:p>
            <a:endParaRPr lang="en-US" sz="4000" b="1" dirty="0">
              <a:latin typeface="Georgia" panose="02040502050405020303" pitchFamily="18" charset="0"/>
            </a:endParaRPr>
          </a:p>
          <a:p>
            <a:r>
              <a:rPr lang="en-US" sz="3600" b="1" dirty="0"/>
              <a:t>(1–5) Ezra leads the people in confession and prayer.</a:t>
            </a:r>
          </a:p>
          <a:p>
            <a:endParaRPr lang="en-US" sz="3600" b="1" dirty="0"/>
          </a:p>
          <a:p>
            <a:r>
              <a:rPr lang="en-US" sz="3600" b="1" dirty="0"/>
              <a:t>(6–14) The people agree to turn from sin and return to obedience.</a:t>
            </a:r>
          </a:p>
          <a:p>
            <a:endParaRPr lang="en-US" sz="3600" b="1" dirty="0"/>
          </a:p>
          <a:p>
            <a:r>
              <a:rPr lang="en-US" sz="3600" b="1" dirty="0"/>
              <a:t>(15–44) Repentance is recorded, and restoration begins among God’s people.</a:t>
            </a:r>
          </a:p>
        </p:txBody>
      </p:sp>
    </p:spTree>
    <p:extLst>
      <p:ext uri="{BB962C8B-B14F-4D97-AF65-F5344CB8AC3E}">
        <p14:creationId xmlns:p14="http://schemas.microsoft.com/office/powerpoint/2010/main" val="30244197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9E6BF5-64F1-DB03-A938-4AB5DDF78BD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B234537-63E1-BEFF-C48A-F2EFE5267BB5}"/>
              </a:ext>
            </a:extLst>
          </p:cNvPr>
          <p:cNvSpPr txBox="1"/>
          <p:nvPr/>
        </p:nvSpPr>
        <p:spPr>
          <a:xfrm>
            <a:off x="457200" y="457200"/>
            <a:ext cx="11277600" cy="5943600"/>
          </a:xfrm>
          <a:prstGeom prst="rect">
            <a:avLst/>
          </a:prstGeom>
          <a:noFill/>
        </p:spPr>
        <p:txBody>
          <a:bodyPr wrap="square" anchor="ctr"/>
          <a:lstStyle/>
          <a:p>
            <a:r>
              <a:rPr lang="en-US" sz="4000" b="1" dirty="0">
                <a:latin typeface="Georgia" panose="02040502050405020303" pitchFamily="18" charset="0"/>
              </a:rPr>
              <a:t>Outline of Nehemiah 1</a:t>
            </a:r>
          </a:p>
          <a:p>
            <a:endParaRPr lang="en-US" sz="4000" dirty="0">
              <a:latin typeface="Georgia" panose="02040502050405020303" pitchFamily="18" charset="0"/>
            </a:endParaRPr>
          </a:p>
          <a:p>
            <a:pPr lvl="0"/>
            <a:r>
              <a:rPr lang="en-US" sz="3600" b="1" dirty="0"/>
              <a:t>(1–3) Nehemiah hears of Jerusalem’s broken walls and grieving people.</a:t>
            </a:r>
          </a:p>
          <a:p>
            <a:pPr lvl="0"/>
            <a:endParaRPr lang="en-US" sz="3600" b="1" dirty="0"/>
          </a:p>
          <a:p>
            <a:pPr lvl="0"/>
            <a:r>
              <a:rPr lang="en-US" sz="3600" b="1" dirty="0"/>
              <a:t>(4–7) He weeps, fasts, and confesses the sins of the nation.</a:t>
            </a:r>
          </a:p>
          <a:p>
            <a:pPr lvl="0"/>
            <a:endParaRPr lang="en-US" sz="3600" b="1" dirty="0"/>
          </a:p>
          <a:p>
            <a:pPr lvl="0"/>
            <a:r>
              <a:rPr lang="en-US" sz="3600" b="1" dirty="0"/>
              <a:t>(8–11) Nehemiah prays for God’s mercy and favor to act.</a:t>
            </a:r>
          </a:p>
          <a:p>
            <a:pPr lvl="0"/>
            <a:r>
              <a:rPr lang="en-US" sz="3600" dirty="0"/>
              <a:t> </a:t>
            </a:r>
          </a:p>
        </p:txBody>
      </p:sp>
    </p:spTree>
    <p:extLst>
      <p:ext uri="{BB962C8B-B14F-4D97-AF65-F5344CB8AC3E}">
        <p14:creationId xmlns:p14="http://schemas.microsoft.com/office/powerpoint/2010/main" val="41891785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08BA9E-809E-6CE6-3A25-EC653BB8CBE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563E0C2-84F9-2971-9012-AD089B63278F}"/>
              </a:ext>
            </a:extLst>
          </p:cNvPr>
          <p:cNvSpPr txBox="1"/>
          <p:nvPr/>
        </p:nvSpPr>
        <p:spPr>
          <a:xfrm>
            <a:off x="457200" y="457200"/>
            <a:ext cx="11277600" cy="5943600"/>
          </a:xfrm>
          <a:prstGeom prst="rect">
            <a:avLst/>
          </a:prstGeom>
          <a:noFill/>
        </p:spPr>
        <p:txBody>
          <a:bodyPr wrap="square" anchor="ctr"/>
          <a:lstStyle/>
          <a:p>
            <a:r>
              <a:rPr lang="en-US" sz="4000" b="1" dirty="0">
                <a:latin typeface="Georgia" panose="02040502050405020303" pitchFamily="18" charset="0"/>
              </a:rPr>
              <a:t>Outline of Nehemiah 2</a:t>
            </a:r>
          </a:p>
          <a:p>
            <a:endParaRPr lang="en-US" sz="4000" dirty="0">
              <a:latin typeface="Georgia" panose="02040502050405020303" pitchFamily="18" charset="0"/>
            </a:endParaRPr>
          </a:p>
          <a:p>
            <a:pPr lvl="0"/>
            <a:r>
              <a:rPr lang="en-US" sz="3600" b="1" dirty="0"/>
              <a:t>(1–8) Nehemiah presents his request to King Artaxerxes, and God grants favor and provision.</a:t>
            </a:r>
          </a:p>
          <a:p>
            <a:pPr lvl="0"/>
            <a:endParaRPr lang="en-US" sz="3600" b="1" dirty="0"/>
          </a:p>
          <a:p>
            <a:pPr lvl="0"/>
            <a:r>
              <a:rPr lang="en-US" sz="3600" b="1" dirty="0"/>
              <a:t>(9–16) Nehemiah arrives in Jerusalem and inspects the walls by night.</a:t>
            </a:r>
          </a:p>
          <a:p>
            <a:pPr lvl="0"/>
            <a:endParaRPr lang="en-US" sz="3600" b="1" dirty="0"/>
          </a:p>
          <a:p>
            <a:pPr lvl="0"/>
            <a:r>
              <a:rPr lang="en-US" sz="3600" b="1" dirty="0"/>
              <a:t>(17–20) He rallies the people to rebuild despite opposition.</a:t>
            </a:r>
          </a:p>
          <a:p>
            <a:pPr lvl="0"/>
            <a:r>
              <a:rPr lang="en-US" sz="3600" dirty="0"/>
              <a:t> </a:t>
            </a:r>
          </a:p>
        </p:txBody>
      </p:sp>
    </p:spTree>
    <p:extLst>
      <p:ext uri="{BB962C8B-B14F-4D97-AF65-F5344CB8AC3E}">
        <p14:creationId xmlns:p14="http://schemas.microsoft.com/office/powerpoint/2010/main" val="26587287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178012-C7AF-2C5D-A10F-3813BBA7C06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26A06F1-BC60-782C-3C09-7526349F5676}"/>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Nehemiah 1:1-2 The words of Nehemiah the son of Hachaliah. And it came to pass in the month Chisleu, in the twentieth year, as I was in Shushan the palace, 2 That Hanani, one of my brethren, came, he and certain men of Judah; and I asked them concerning the Jews that had escaped, which were left of the captivity, and concerning Jerusalem.</a:t>
            </a:r>
            <a:endParaRPr kumimoji="0"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42530669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96187</TotalTime>
  <Words>1919</Words>
  <Application>Microsoft Office PowerPoint</Application>
  <PresentationFormat>Widescreen</PresentationFormat>
  <Paragraphs>57</Paragraphs>
  <Slides>32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32</vt:i4>
      </vt:variant>
    </vt:vector>
  </HeadingPairs>
  <TitlesOfParts>
    <vt:vector size="37"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Nathan Holmes</cp:lastModifiedBy>
  <cp:revision>641</cp:revision>
  <cp:lastPrinted>2020-01-28T17:57:24Z</cp:lastPrinted>
  <dcterms:created xsi:type="dcterms:W3CDTF">2019-08-31T20:33:16Z</dcterms:created>
  <dcterms:modified xsi:type="dcterms:W3CDTF">2025-10-18T16:01:49Z</dcterms:modified>
</cp:coreProperties>
</file>