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09" r:id="rId4"/>
    <p:sldId id="273" r:id="rId5"/>
    <p:sldId id="310" r:id="rId6"/>
    <p:sldId id="311" r:id="rId7"/>
    <p:sldId id="312" r:id="rId8"/>
    <p:sldId id="308" r:id="rId9"/>
    <p:sldId id="313" r:id="rId10"/>
    <p:sldId id="314" r:id="rId11"/>
    <p:sldId id="315" r:id="rId12"/>
    <p:sldId id="316" r:id="rId13"/>
    <p:sldId id="317" r:id="rId14"/>
    <p:sldId id="318" r:id="rId15"/>
    <p:sldId id="319" r:id="rId16"/>
    <p:sldId id="320" r:id="rId17"/>
    <p:sldId id="321" r:id="rId18"/>
    <p:sldId id="322" r:id="rId19"/>
    <p:sldId id="323" r:id="rId20"/>
    <p:sldId id="325" r:id="rId21"/>
    <p:sldId id="324" r:id="rId22"/>
    <p:sldId id="326"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7907DD-AAA0-41D8-AD0A-B13ACCD2AEAF}" v="48" dt="2025-10-11T13:45:34.8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77" d="100"/>
          <a:sy n="77" d="100"/>
        </p:scale>
        <p:origin x="388" y="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10/11/2025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10/11/2025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10/11/2025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10/11/2025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10/11/2025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1 Chronicles 1:1-28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E3E58-3332-4C83-2F79-F8D879A78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2F8BF31-C669-1400-B076-F20EC2062A1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Lamentations 3:22-23 It is of the LORD'S mercies that we are not consumed, because his compassions fail not. 23 They are new every morning: great is thy faithfulness.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85517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05D0D-58CA-D229-3355-454516609F9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432AD0B-4FE8-B0B4-5271-291F76238145}"/>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1 Chronicles 1:5 The sons of Japheth; Gomer, and Magog, and Madai, and Javan, and Tubal, and Meshech, and Tiras.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838187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53098-1A92-B8B4-2AA4-2FA5352682D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D98CDFD-E3D5-09B2-6E61-4D716396C173}"/>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1 Chronicles 1:8 The sons of Ham; Cush, and Mizraim, Put, and Canaan.</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52636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B7783-3B65-F6F1-6782-A21B07D919B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BAE924-6295-69BA-F3D9-95F46A6D186A}"/>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1 Chronicles 1:17 The sons of Shem; Elam, and Asshur, and Arphaxad, and Lud, and Aram, and Uz, and Hul, and Gether, and Meshech.</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997904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AB40C-BB1C-1E1F-E0D8-651A6E768E6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25822A8-3709-30BC-1B41-67D5493712C2}"/>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Genesis 9:1 And God blessed Noah and his sons, and said unto them, Be fruitful, and multiply, and replenish the earth.</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86653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15C1C-7D0C-F2D1-AFBB-73238A91E8F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64FD320-9315-3275-81E0-3261985A31AC}"/>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Acts 17:24-27   God that made the world and all things therein, seeing that he is Lord of heaven and earth, dwelleth not in temples made with hands;  25 Neither is worshipped with men's hands, as though he needed any thing, seeing he giveth to all life, and breath, and all things;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79718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07CFE-6CB2-520A-7515-0DE80C08AE4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F36BC20-5EA6-9920-475C-EDDF8AB55F4F}"/>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26 And hath </a:t>
            </a:r>
            <a:r>
              <a:rPr lang="en-US" sz="4400" b="1" u="sng" dirty="0">
                <a:solidFill>
                  <a:prstClr val="black"/>
                </a:solidFill>
                <a:latin typeface="Georgia"/>
              </a:rPr>
              <a:t>made of one blood all nations of men</a:t>
            </a:r>
            <a:r>
              <a:rPr lang="en-US" sz="4400" b="1" dirty="0">
                <a:solidFill>
                  <a:prstClr val="black"/>
                </a:solidFill>
                <a:latin typeface="Georgia"/>
              </a:rPr>
              <a:t> for to dwell on all the face of the earth, and hath determined the times before appointed, and the bounds of their habitation;  27 That they should seek the Lord, if haply they might feel after him, and find him, though he be not far from every one of us: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36290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1D7C9-B338-AB84-403D-B223D0BE5D8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21D4A59-9E96-EB80-747C-691F801BCC4B}"/>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1 Chronicles 1:24-28   Shem, Arphaxad, Shelah,  25 Eber, Peleg, Reu,  26 Serug, Nahor, Terah,  27 Abram; the same is Abraham.  28 The sons of Abraham; Isaac, and Ishmael.</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75831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AE768-A6CE-02FB-FDF0-E5662B07096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9A1D2F7-07BC-2216-0C99-1C9BF3F51E1D}"/>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Psalm 100:5   For the LORD is good; his mercy is everlasting; and his truth </a:t>
            </a:r>
            <a:r>
              <a:rPr lang="en-US" sz="4800" b="1" dirty="0" err="1">
                <a:solidFill>
                  <a:prstClr val="black"/>
                </a:solidFill>
                <a:latin typeface="Georgia"/>
              </a:rPr>
              <a:t>endureth</a:t>
            </a:r>
            <a:r>
              <a:rPr lang="en-US" sz="4800" b="1" dirty="0">
                <a:solidFill>
                  <a:prstClr val="black"/>
                </a:solidFill>
                <a:latin typeface="Georgia"/>
              </a:rPr>
              <a:t> to all generations.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8260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A96C8-2EDF-D933-FA13-99CD101AAE9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E1436D7-BABE-50CC-AE42-43CD37821B6F}"/>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John 3:16   For God so loved the world, that he gave his only begotten Son, that </a:t>
            </a:r>
            <a:r>
              <a:rPr lang="en-US" sz="4800" b="1" u="sng" dirty="0">
                <a:solidFill>
                  <a:prstClr val="black"/>
                </a:solidFill>
                <a:latin typeface="Georgia"/>
              </a:rPr>
              <a:t>whosoever</a:t>
            </a:r>
            <a:r>
              <a:rPr lang="en-US" sz="4800" b="1" dirty="0">
                <a:solidFill>
                  <a:prstClr val="black"/>
                </a:solidFill>
                <a:latin typeface="Georgia"/>
              </a:rPr>
              <a:t> believeth in him should not perish, but have everlasting life.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04966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5943600"/>
          </a:xfrm>
          <a:prstGeom prst="rect">
            <a:avLst/>
          </a:prstGeom>
          <a:noFill/>
        </p:spPr>
        <p:txBody>
          <a:bodyPr wrap="square"/>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Georgia"/>
                <a:ea typeface="+mn-ea"/>
                <a:cs typeface="+mn-cs"/>
              </a:rPr>
              <a:t>1 Chronicles 1:1-28   Adam, Sheth, Enosh,  2 Kenan, Mahalaleel, Jered,  3 Henoch, Methuselah, Lamech,  4 Noah, Shem, Ham, and Japheth.  5 The sons of Japheth; Gomer, and Magog, and Madai, and Javan, and Tubal, and Meshech, and Tiras.  6 And the sons of Gomer; </a:t>
            </a:r>
            <a:r>
              <a:rPr kumimoji="0" lang="en-US" sz="2800" b="1" i="0" u="none" strike="noStrike" kern="1200" cap="none" spc="0" normalizeH="0" baseline="0" noProof="0" dirty="0" err="1">
                <a:ln>
                  <a:noFill/>
                </a:ln>
                <a:solidFill>
                  <a:prstClr val="black"/>
                </a:solidFill>
                <a:effectLst/>
                <a:uLnTx/>
                <a:uFillTx/>
                <a:latin typeface="Georgia"/>
                <a:ea typeface="+mn-ea"/>
                <a:cs typeface="+mn-cs"/>
              </a:rPr>
              <a:t>Ashchenaz</a:t>
            </a:r>
            <a:r>
              <a:rPr kumimoji="0" lang="en-US" sz="2800" b="1" i="0" u="none" strike="noStrike" kern="1200" cap="none" spc="0" normalizeH="0" baseline="0" noProof="0" dirty="0">
                <a:ln>
                  <a:noFill/>
                </a:ln>
                <a:solidFill>
                  <a:prstClr val="black"/>
                </a:solidFill>
                <a:effectLst/>
                <a:uLnTx/>
                <a:uFillTx/>
                <a:latin typeface="Georgia"/>
                <a:ea typeface="+mn-ea"/>
                <a:cs typeface="+mn-cs"/>
              </a:rPr>
              <a:t>, and Riphath, and Togarmah.  7 And the sons of Javan; Elishah, and Tarshish, Kittim, and </a:t>
            </a:r>
            <a:r>
              <a:rPr kumimoji="0" lang="en-US" sz="2800" b="1" i="0" u="none" strike="noStrike" kern="1200" cap="none" spc="0" normalizeH="0" baseline="0" noProof="0" dirty="0" err="1">
                <a:ln>
                  <a:noFill/>
                </a:ln>
                <a:solidFill>
                  <a:prstClr val="black"/>
                </a:solidFill>
                <a:effectLst/>
                <a:uLnTx/>
                <a:uFillTx/>
                <a:latin typeface="Georgia"/>
                <a:ea typeface="+mn-ea"/>
                <a:cs typeface="+mn-cs"/>
              </a:rPr>
              <a:t>Dodanim</a:t>
            </a:r>
            <a:r>
              <a:rPr kumimoji="0" lang="en-US" sz="2800" b="1" i="0" u="none" strike="noStrike" kern="1200" cap="none" spc="0" normalizeH="0" baseline="0" noProof="0" dirty="0">
                <a:ln>
                  <a:noFill/>
                </a:ln>
                <a:solidFill>
                  <a:prstClr val="black"/>
                </a:solidFill>
                <a:effectLst/>
                <a:uLnTx/>
                <a:uFillTx/>
                <a:latin typeface="Georgia"/>
                <a:ea typeface="+mn-ea"/>
                <a:cs typeface="+mn-cs"/>
              </a:rPr>
              <a:t>.  8 The sons of Ham; Cush, and Mizraim, Put, and Canaan.  9 And the sons of Cush; Seba, and Havilah, and </a:t>
            </a:r>
            <a:r>
              <a:rPr kumimoji="0" lang="en-US" sz="2800" b="1" i="0" u="none" strike="noStrike" kern="1200" cap="none" spc="0" normalizeH="0" baseline="0" noProof="0" dirty="0" err="1">
                <a:ln>
                  <a:noFill/>
                </a:ln>
                <a:solidFill>
                  <a:prstClr val="black"/>
                </a:solidFill>
                <a:effectLst/>
                <a:uLnTx/>
                <a:uFillTx/>
                <a:latin typeface="Georgia"/>
                <a:ea typeface="+mn-ea"/>
                <a:cs typeface="+mn-cs"/>
              </a:rPr>
              <a:t>Sabta</a:t>
            </a:r>
            <a:r>
              <a:rPr kumimoji="0" lang="en-US" sz="2800" b="1" i="0" u="none" strike="noStrike" kern="1200" cap="none" spc="0" normalizeH="0" baseline="0" noProof="0" dirty="0">
                <a:ln>
                  <a:noFill/>
                </a:ln>
                <a:solidFill>
                  <a:prstClr val="black"/>
                </a:solidFill>
                <a:effectLst/>
                <a:uLnTx/>
                <a:uFillTx/>
                <a:latin typeface="Georgia"/>
                <a:ea typeface="+mn-ea"/>
                <a:cs typeface="+mn-cs"/>
              </a:rPr>
              <a:t>, and Raamah, and </a:t>
            </a:r>
            <a:r>
              <a:rPr kumimoji="0" lang="en-US" sz="2800" b="1" i="0" u="none" strike="noStrike" kern="1200" cap="none" spc="0" normalizeH="0" baseline="0" noProof="0" dirty="0" err="1">
                <a:ln>
                  <a:noFill/>
                </a:ln>
                <a:solidFill>
                  <a:prstClr val="black"/>
                </a:solidFill>
                <a:effectLst/>
                <a:uLnTx/>
                <a:uFillTx/>
                <a:latin typeface="Georgia"/>
                <a:ea typeface="+mn-ea"/>
                <a:cs typeface="+mn-cs"/>
              </a:rPr>
              <a:t>Sabtecha</a:t>
            </a:r>
            <a:r>
              <a:rPr kumimoji="0" lang="en-US" sz="2800" b="1" i="0" u="none" strike="noStrike" kern="1200" cap="none" spc="0" normalizeH="0" baseline="0" noProof="0" dirty="0">
                <a:ln>
                  <a:noFill/>
                </a:ln>
                <a:solidFill>
                  <a:prstClr val="black"/>
                </a:solidFill>
                <a:effectLst/>
                <a:uLnTx/>
                <a:uFillTx/>
                <a:latin typeface="Georgia"/>
                <a:ea typeface="+mn-ea"/>
                <a:cs typeface="+mn-cs"/>
              </a:rPr>
              <a:t>. And the sons of Raamah; Sheba, and Dedan.  10 And Cush begat Nimrod: he began to be mighty upon the earth.  11 And Mizraim begat Ludim, and Anamim, and Lehabim, and Naphtuhim,  12 And Pathrusim, and Casluhim, (of whom came the Philistines,) and </a:t>
            </a:r>
            <a:r>
              <a:rPr kumimoji="0" lang="en-US" sz="2800" b="1" i="0" u="none" strike="noStrike" kern="1200" cap="none" spc="0" normalizeH="0" baseline="0" noProof="0" dirty="0" err="1">
                <a:ln>
                  <a:noFill/>
                </a:ln>
                <a:solidFill>
                  <a:prstClr val="black"/>
                </a:solidFill>
                <a:effectLst/>
                <a:uLnTx/>
                <a:uFillTx/>
                <a:latin typeface="Georgia"/>
                <a:ea typeface="+mn-ea"/>
                <a:cs typeface="+mn-cs"/>
              </a:rPr>
              <a:t>Caphthorim</a:t>
            </a:r>
            <a:r>
              <a:rPr kumimoji="0" lang="en-US" sz="2800" b="1" i="0" u="none" strike="noStrike" kern="1200" cap="none" spc="0" normalizeH="0" baseline="0" noProof="0" dirty="0">
                <a:ln>
                  <a:noFill/>
                </a:ln>
                <a:solidFill>
                  <a:prstClr val="black"/>
                </a:solidFill>
                <a:effectLst/>
                <a:uLnTx/>
                <a:uFillTx/>
                <a:latin typeface="Georgia"/>
                <a:ea typeface="+mn-ea"/>
                <a:cs typeface="+mn-cs"/>
              </a:rPr>
              <a:t>.  13 And Canaan begat Zidon his firstborn, and Heth,  </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A18AC-662D-9829-0198-D1EA2F2F28E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887BF7B-E169-C3CF-C793-DA11ECFBF06B}"/>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2 Timothy 3:16-17 All scripture is given by inspiration of God, and is profitable for doctrine, for reproof, for correction, for instruction in righteousness: 17 That the man of God may be perfect, </a:t>
            </a:r>
            <a:r>
              <a:rPr lang="en-US" sz="4400" b="1" dirty="0" err="1">
                <a:solidFill>
                  <a:prstClr val="black"/>
                </a:solidFill>
                <a:latin typeface="Georgia"/>
              </a:rPr>
              <a:t>throughly</a:t>
            </a:r>
            <a:r>
              <a:rPr lang="en-US" sz="4400" b="1" dirty="0">
                <a:solidFill>
                  <a:prstClr val="black"/>
                </a:solidFill>
                <a:latin typeface="Georgia"/>
              </a:rPr>
              <a:t> furnished unto all good works.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02267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1EA66-9800-75E1-D227-83C32A41D0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A5CCF23-6766-E790-3A8A-A82A5495E424}"/>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Philippians 1:6   Being confident of this very thing, that he which hath begun a good work in you </a:t>
            </a:r>
            <a:r>
              <a:rPr lang="en-US" sz="4800" b="1" u="sng" dirty="0">
                <a:solidFill>
                  <a:prstClr val="black"/>
                </a:solidFill>
                <a:latin typeface="Georgia"/>
              </a:rPr>
              <a:t>will perform it </a:t>
            </a:r>
            <a:r>
              <a:rPr lang="en-US" sz="4800" b="1" dirty="0">
                <a:solidFill>
                  <a:prstClr val="black"/>
                </a:solidFill>
                <a:latin typeface="Georgia"/>
              </a:rPr>
              <a:t>until the day of Jesus Christ: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47497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9272C-CF21-4657-0D82-71CD25F078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FF5C9A0-4AF9-3FF2-FA7C-81E4A51FF6AF}"/>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Galatians 3:28-29 There is neither Jew nor Greek, there is neither bond nor free, there is neither male nor female: for ye are all one in Christ Jesus. 29 And if ye be Christ's, then are ye Abraham's seed, and heirs according to the promise.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23134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B03A0-FAD1-9254-C0D5-FBF245B09F3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BFAB6B-124A-30CF-9124-C68C6683E12B}"/>
              </a:ext>
            </a:extLst>
          </p:cNvPr>
          <p:cNvSpPr txBox="1"/>
          <p:nvPr/>
        </p:nvSpPr>
        <p:spPr>
          <a:xfrm>
            <a:off x="457200" y="274320"/>
            <a:ext cx="11277600" cy="5943600"/>
          </a:xfrm>
          <a:prstGeom prst="rect">
            <a:avLst/>
          </a:prstGeom>
          <a:noFill/>
        </p:spPr>
        <p:txBody>
          <a:bodyPr wrap="square"/>
          <a:lstStyle/>
          <a:p>
            <a:pPr lvl="0" algn="just">
              <a:defRPr/>
            </a:pPr>
            <a:r>
              <a:rPr lang="en-US" sz="2800" b="1" dirty="0">
                <a:solidFill>
                  <a:prstClr val="black"/>
                </a:solidFill>
                <a:latin typeface="Georgia"/>
              </a:rPr>
              <a:t>14 The Jebusite also, and the Amorite, and the Girgashite,  15 And the Hivite, and the Arkite, and the </a:t>
            </a:r>
            <a:r>
              <a:rPr lang="en-US" sz="2800" b="1" dirty="0" err="1">
                <a:solidFill>
                  <a:prstClr val="black"/>
                </a:solidFill>
                <a:latin typeface="Georgia"/>
              </a:rPr>
              <a:t>Sinite</a:t>
            </a:r>
            <a:r>
              <a:rPr lang="en-US" sz="2800" b="1" dirty="0">
                <a:solidFill>
                  <a:prstClr val="black"/>
                </a:solidFill>
                <a:latin typeface="Georgia"/>
              </a:rPr>
              <a:t>,  16 And the </a:t>
            </a:r>
            <a:r>
              <a:rPr lang="en-US" sz="2800" b="1" dirty="0" err="1">
                <a:solidFill>
                  <a:prstClr val="black"/>
                </a:solidFill>
                <a:latin typeface="Georgia"/>
              </a:rPr>
              <a:t>Arvadite</a:t>
            </a:r>
            <a:r>
              <a:rPr lang="en-US" sz="2800" b="1" dirty="0">
                <a:solidFill>
                  <a:prstClr val="black"/>
                </a:solidFill>
                <a:latin typeface="Georgia"/>
              </a:rPr>
              <a:t>, and the Zemarite, and the </a:t>
            </a:r>
            <a:r>
              <a:rPr lang="en-US" sz="2800" b="1" dirty="0" err="1">
                <a:solidFill>
                  <a:prstClr val="black"/>
                </a:solidFill>
                <a:latin typeface="Georgia"/>
              </a:rPr>
              <a:t>Hamathite</a:t>
            </a:r>
            <a:r>
              <a:rPr lang="en-US" sz="2800" b="1" dirty="0">
                <a:solidFill>
                  <a:prstClr val="black"/>
                </a:solidFill>
                <a:latin typeface="Georgia"/>
              </a:rPr>
              <a:t>.  17 The sons of Shem; Elam, and Asshur, and Arphaxad, and Lud, and Aram, and Uz, and Hul, and Gether, and Meshech.  18 And Arphaxad begat Shelah, and Shelah begat Eber.  19 And unto Eber were born two sons: the name of the one was Peleg; because in his days the earth was divided: and his brother's name was Joktan.  20 And Joktan begat Almodad, and Sheleph, and Hazarmaveth, and Jerah,  21 Hadoram also, and Uzal, and Diklah,  22 And Ebal, and Abimael, and Sheba,  23 And Ophir, and Havilah, and Jobab. All these were the sons of Joktan.  24 Shem, Arphaxad, Shelah,  25 Eber, Peleg, Reu,  26 Serug, Nahor, Terah,  27 Abram; the same is Abraham.  28 The sons of Abraham; Isaac, and Ishmael.</a:t>
            </a:r>
            <a:endParaRPr kumimoji="0" sz="2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61636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081241"/>
            <a:ext cx="10543142" cy="3485125"/>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From Adam to Abraham: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1 Chronicles 1’s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Lineage of Promise</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A7517-2A17-0AB6-C29E-20A9ED3FF7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5645F3-95A6-6314-2E10-6AA922D45B71}"/>
              </a:ext>
            </a:extLst>
          </p:cNvPr>
          <p:cNvSpPr txBox="1"/>
          <p:nvPr/>
        </p:nvSpPr>
        <p:spPr>
          <a:xfrm>
            <a:off x="457200" y="457200"/>
            <a:ext cx="11277600" cy="5943600"/>
          </a:xfrm>
          <a:prstGeom prst="rect">
            <a:avLst/>
          </a:prstGeom>
          <a:noFill/>
        </p:spPr>
        <p:txBody>
          <a:bodyPr wrap="square" anchor="ctr"/>
          <a:lstStyle/>
          <a:p>
            <a:r>
              <a:rPr lang="en-US" sz="4000" b="1" dirty="0">
                <a:latin typeface="Georgia" panose="02040502050405020303" pitchFamily="18" charset="0"/>
              </a:rPr>
              <a:t>Outline of 2 Kings 25</a:t>
            </a:r>
            <a:endParaRPr lang="en-US" sz="4000" dirty="0">
              <a:latin typeface="Georgia" panose="02040502050405020303" pitchFamily="18" charset="0"/>
            </a:endParaRPr>
          </a:p>
          <a:p>
            <a:pPr lvl="0">
              <a:lnSpc>
                <a:spcPct val="150000"/>
              </a:lnSpc>
            </a:pPr>
            <a:r>
              <a:rPr lang="en-US" sz="3600" b="1" dirty="0"/>
              <a:t>(1–7)</a:t>
            </a:r>
            <a:r>
              <a:rPr lang="en-US" sz="3600" dirty="0"/>
              <a:t> The siege of Jerusalem and the capture of King Zedekiah.</a:t>
            </a:r>
            <a:br>
              <a:rPr lang="en-US" sz="3600" dirty="0"/>
            </a:br>
            <a:r>
              <a:rPr lang="en-US" sz="3600" b="1" dirty="0"/>
              <a:t>(8–21)</a:t>
            </a:r>
            <a:r>
              <a:rPr lang="en-US" sz="3600" dirty="0"/>
              <a:t> The burning of the Temple and exile to Babylon.</a:t>
            </a:r>
            <a:br>
              <a:rPr lang="en-US" sz="3600" dirty="0"/>
            </a:br>
            <a:r>
              <a:rPr lang="en-US" sz="3600" b="1" dirty="0"/>
              <a:t>(22–26)</a:t>
            </a:r>
            <a:r>
              <a:rPr lang="en-US" sz="3600" dirty="0"/>
              <a:t> Gedaliah appointed governor; remnant in the land flees to Egypt.</a:t>
            </a:r>
          </a:p>
          <a:p>
            <a:pPr lvl="0">
              <a:lnSpc>
                <a:spcPct val="150000"/>
              </a:lnSpc>
            </a:pPr>
            <a:r>
              <a:rPr lang="en-US" sz="3600" b="1" dirty="0"/>
              <a:t>(27–30)</a:t>
            </a:r>
            <a:r>
              <a:rPr lang="en-US" sz="3600" dirty="0"/>
              <a:t> Jehoiachin released from prison in Babylon.</a:t>
            </a:r>
            <a:br>
              <a:rPr lang="en-US" sz="3600" dirty="0"/>
            </a:br>
            <a:r>
              <a:rPr lang="en-US" sz="3600" dirty="0"/>
              <a:t> </a:t>
            </a:r>
          </a:p>
        </p:txBody>
      </p:sp>
    </p:spTree>
    <p:extLst>
      <p:ext uri="{BB962C8B-B14F-4D97-AF65-F5344CB8AC3E}">
        <p14:creationId xmlns:p14="http://schemas.microsoft.com/office/powerpoint/2010/main" val="3024419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E6BF5-64F1-DB03-A938-4AB5DDF78BD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234537-63E1-BEFF-C48A-F2EFE5267BB5}"/>
              </a:ext>
            </a:extLst>
          </p:cNvPr>
          <p:cNvSpPr txBox="1"/>
          <p:nvPr/>
        </p:nvSpPr>
        <p:spPr>
          <a:xfrm>
            <a:off x="457200" y="457200"/>
            <a:ext cx="11277600" cy="5943600"/>
          </a:xfrm>
          <a:prstGeom prst="rect">
            <a:avLst/>
          </a:prstGeom>
          <a:noFill/>
        </p:spPr>
        <p:txBody>
          <a:bodyPr wrap="square" anchor="ctr"/>
          <a:lstStyle/>
          <a:p>
            <a:r>
              <a:rPr lang="en-US" sz="4000" b="1" dirty="0">
                <a:latin typeface="Georgia" panose="02040502050405020303" pitchFamily="18" charset="0"/>
              </a:rPr>
              <a:t>Outline of 1 Chronicles 1</a:t>
            </a:r>
            <a:endParaRPr lang="en-US" sz="4000" dirty="0">
              <a:latin typeface="Georgia" panose="02040502050405020303" pitchFamily="18" charset="0"/>
            </a:endParaRPr>
          </a:p>
          <a:p>
            <a:pPr lvl="0">
              <a:lnSpc>
                <a:spcPct val="150000"/>
              </a:lnSpc>
            </a:pPr>
            <a:r>
              <a:rPr lang="en-US" sz="3600" b="1" dirty="0"/>
              <a:t>(1–4)</a:t>
            </a:r>
            <a:r>
              <a:rPr lang="en-US" sz="3600" dirty="0"/>
              <a:t> Adam to Noah — The covenant of preservation after the fall and the flood.</a:t>
            </a:r>
          </a:p>
          <a:p>
            <a:pPr lvl="0">
              <a:lnSpc>
                <a:spcPct val="150000"/>
              </a:lnSpc>
            </a:pPr>
            <a:r>
              <a:rPr lang="en-US" sz="3600" b="1" dirty="0"/>
              <a:t>(5–23)</a:t>
            </a:r>
            <a:r>
              <a:rPr lang="en-US" sz="3600" dirty="0"/>
              <a:t> The sons of Noah — God’s purpose among the nations.</a:t>
            </a:r>
          </a:p>
          <a:p>
            <a:pPr lvl="0">
              <a:lnSpc>
                <a:spcPct val="150000"/>
              </a:lnSpc>
            </a:pPr>
            <a:r>
              <a:rPr lang="en-US" sz="3600" b="1" dirty="0"/>
              <a:t>(24–28)</a:t>
            </a:r>
            <a:r>
              <a:rPr lang="en-US" sz="3600" dirty="0"/>
              <a:t> Shem to Abraham — The covenant of promise that leads to redemption.</a:t>
            </a:r>
          </a:p>
          <a:p>
            <a:pPr lvl="0">
              <a:lnSpc>
                <a:spcPct val="150000"/>
              </a:lnSpc>
            </a:pPr>
            <a:r>
              <a:rPr lang="en-US" sz="3600" dirty="0"/>
              <a:t> </a:t>
            </a:r>
          </a:p>
        </p:txBody>
      </p:sp>
    </p:spTree>
    <p:extLst>
      <p:ext uri="{BB962C8B-B14F-4D97-AF65-F5344CB8AC3E}">
        <p14:creationId xmlns:p14="http://schemas.microsoft.com/office/powerpoint/2010/main" val="4189178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8BA9E-809E-6CE6-3A25-EC653BB8CBE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563E0C2-84F9-2971-9012-AD089B63278F}"/>
              </a:ext>
            </a:extLst>
          </p:cNvPr>
          <p:cNvSpPr txBox="1"/>
          <p:nvPr/>
        </p:nvSpPr>
        <p:spPr>
          <a:xfrm>
            <a:off x="457200" y="457200"/>
            <a:ext cx="11277600" cy="5943600"/>
          </a:xfrm>
          <a:prstGeom prst="rect">
            <a:avLst/>
          </a:prstGeom>
          <a:noFill/>
        </p:spPr>
        <p:txBody>
          <a:bodyPr wrap="square" anchor="ctr"/>
          <a:lstStyle/>
          <a:p>
            <a:r>
              <a:rPr lang="en-US" sz="4000" b="1" dirty="0">
                <a:latin typeface="Georgia" panose="02040502050405020303" pitchFamily="18" charset="0"/>
              </a:rPr>
              <a:t>Outline of 1 Chronicles 2</a:t>
            </a:r>
            <a:endParaRPr lang="en-US" sz="4000" dirty="0">
              <a:latin typeface="Georgia" panose="02040502050405020303" pitchFamily="18" charset="0"/>
            </a:endParaRPr>
          </a:p>
          <a:p>
            <a:pPr lvl="0">
              <a:lnSpc>
                <a:spcPct val="150000"/>
              </a:lnSpc>
            </a:pPr>
            <a:r>
              <a:rPr lang="en-US" sz="3600" b="1" dirty="0"/>
              <a:t>(1–2)</a:t>
            </a:r>
            <a:r>
              <a:rPr lang="en-US" sz="3600" dirty="0"/>
              <a:t> The sons of Israel — God’s covenant people.</a:t>
            </a:r>
          </a:p>
          <a:p>
            <a:pPr lvl="0">
              <a:lnSpc>
                <a:spcPct val="150000"/>
              </a:lnSpc>
            </a:pPr>
            <a:r>
              <a:rPr lang="en-US" sz="3600" b="1" dirty="0"/>
              <a:t>(3–20)</a:t>
            </a:r>
            <a:r>
              <a:rPr lang="en-US" sz="3600" dirty="0"/>
              <a:t> The line of Judah — the tribe through which the Messiah will come.</a:t>
            </a:r>
            <a:br>
              <a:rPr lang="en-US" sz="3600" dirty="0"/>
            </a:br>
            <a:r>
              <a:rPr lang="en-US" sz="3600" b="1" dirty="0"/>
              <a:t>(21–55)</a:t>
            </a:r>
            <a:r>
              <a:rPr lang="en-US" sz="3600" dirty="0"/>
              <a:t> Other descendants of Judah — showing God’s blessing on the tribe of promise.</a:t>
            </a:r>
          </a:p>
          <a:p>
            <a:pPr lvl="0"/>
            <a:r>
              <a:rPr lang="en-US" sz="3600" dirty="0"/>
              <a:t> </a:t>
            </a:r>
          </a:p>
        </p:txBody>
      </p:sp>
    </p:spTree>
    <p:extLst>
      <p:ext uri="{BB962C8B-B14F-4D97-AF65-F5344CB8AC3E}">
        <p14:creationId xmlns:p14="http://schemas.microsoft.com/office/powerpoint/2010/main" val="2658728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78012-C7AF-2C5D-A10F-3813BBA7C06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6A06F1-BC60-782C-3C09-7526349F567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Chronicles 1:1-4   Adam, Sheth, Enosh,  2 Kenan, Mahalaleel, Jered,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3 Henoch, Methuselah, Lamech,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4 Noah, Shem, Ham, and Japheth.</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53066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F13C9-0201-CD7C-B87D-7AA9AFB31B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334A638-8601-78B8-1534-3E6C942A654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Genesis 6:5 And GOD saw that the wickedness of man was great in the earth, and that every imagination of the thoughts of his heart was only evil continually.</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15643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96170</TotalTime>
  <Words>1177</Words>
  <Application>Microsoft Office PowerPoint</Application>
  <PresentationFormat>Widescreen</PresentationFormat>
  <Paragraphs>39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634</cp:revision>
  <cp:lastPrinted>2020-01-28T17:57:24Z</cp:lastPrinted>
  <dcterms:created xsi:type="dcterms:W3CDTF">2019-08-31T20:33:16Z</dcterms:created>
  <dcterms:modified xsi:type="dcterms:W3CDTF">2025-10-11T13:51:00Z</dcterms:modified>
</cp:coreProperties>
</file>