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940" r:id="rId2"/>
    <p:sldId id="2944" r:id="rId3"/>
    <p:sldId id="2945" r:id="rId4"/>
    <p:sldId id="2946" r:id="rId5"/>
    <p:sldId id="2941" r:id="rId6"/>
    <p:sldId id="2958" r:id="rId7"/>
    <p:sldId id="2957" r:id="rId8"/>
    <p:sldId id="2956" r:id="rId9"/>
    <p:sldId id="2947" r:id="rId10"/>
    <p:sldId id="2948" r:id="rId11"/>
    <p:sldId id="2949" r:id="rId12"/>
    <p:sldId id="2950" r:id="rId13"/>
    <p:sldId id="2951" r:id="rId14"/>
    <p:sldId id="2952" r:id="rId15"/>
    <p:sldId id="2953" r:id="rId16"/>
    <p:sldId id="2954" r:id="rId17"/>
    <p:sldId id="2955" r:id="rId18"/>
    <p:sldId id="266" r:id="rId19"/>
    <p:sldId id="267" r:id="rId20"/>
  </p:sldIdLst>
  <p:sldSz cx="12188825"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04" d="100"/>
          <a:sy n="104" d="100"/>
        </p:scale>
        <p:origin x="75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10/3/2025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10/3/2025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10/3/2025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10/3/2025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10/3/2025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10/3/2025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10/3/2025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10/3/2025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374371" y="2131757"/>
            <a:ext cx="11357373" cy="2979735"/>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2 Kings 1:1-18</a:t>
            </a:r>
            <a:endParaRPr kumimoji="0" lang="en-US" sz="6598" b="1" i="0" u="none" strike="noStrike" kern="1200" cap="none" spc="0" normalizeH="0" baseline="0" noProof="0" dirty="0">
              <a:ln>
                <a:noFill/>
              </a:ln>
              <a:solidFill>
                <a:prstClr val="black"/>
              </a:solidFill>
              <a:effectLst/>
              <a:uLnTx/>
              <a:uFillTx/>
              <a:latin typeface="Georgia"/>
              <a:ea typeface="+mn-ea"/>
              <a:cs typeface="+mn-cs"/>
            </a:endParaRP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Thursday Night</a:t>
            </a: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Joshua Tapp</a:t>
            </a:r>
            <a:endParaRPr kumimoji="0" lang="en-US" sz="4799"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21702563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943600"/>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sz="4800" b="1" i="0" u="none" strike="noStrike" kern="1200" cap="none" spc="0" normalizeH="0" baseline="0" noProof="0">
                <a:ln>
                  <a:noFill/>
                </a:ln>
                <a:solidFill>
                  <a:prstClr val="black"/>
                </a:solidFill>
                <a:effectLst/>
                <a:uLnTx/>
                <a:uFillTx/>
                <a:latin typeface="Georgia"/>
                <a:ea typeface="+mn-ea"/>
                <a:cs typeface="+mn-cs"/>
              </a:rPr>
              <a:t>2 Kings 1:2  And Ahaziah fell down through a lattice in his upper chamber that was in Samaria, and was sick: and he sent messengers, and said unto them, Go, inquire of Baal-zebub the god of Ekron whether I shall recover of this disease.</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943600"/>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sz="4800" b="1" i="0" u="none" strike="noStrike" kern="1200" cap="none" spc="0" normalizeH="0" baseline="0" noProof="0">
                <a:ln>
                  <a:noFill/>
                </a:ln>
                <a:solidFill>
                  <a:prstClr val="black"/>
                </a:solidFill>
                <a:effectLst/>
                <a:uLnTx/>
                <a:uFillTx/>
                <a:latin typeface="Georgia"/>
                <a:ea typeface="+mn-ea"/>
                <a:cs typeface="+mn-cs"/>
              </a:rPr>
              <a:t>2 Kings 1:3  But the angel of the LORD said to Elijah the Tishbite, Arise, go up to meet the messengers of the king of Samaria, and say unto them, Is it not because there is not a God in Israel, that ye go to inquire of Baal-zebub the god of Ekron?</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943600"/>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sz="4800" b="1" i="0" u="none" strike="noStrike" kern="1200" cap="none" spc="0" normalizeH="0" baseline="0" noProof="0">
                <a:ln>
                  <a:noFill/>
                </a:ln>
                <a:solidFill>
                  <a:prstClr val="black"/>
                </a:solidFill>
                <a:effectLst/>
                <a:uLnTx/>
                <a:uFillTx/>
                <a:latin typeface="Georgia"/>
                <a:ea typeface="+mn-ea"/>
                <a:cs typeface="+mn-cs"/>
              </a:rPr>
              <a:t>2 Kings 1:4  Now therefore thus saith the LORD, Thou shalt not come down from that bed on which thou art gone up, but shalt surely die. And Elijah departed.</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893921"/>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sz="2900" b="1" i="0" u="none" strike="noStrike" kern="1200" cap="none" spc="0" normalizeH="0" baseline="0" noProof="0">
                <a:ln>
                  <a:noFill/>
                </a:ln>
                <a:solidFill>
                  <a:prstClr val="black"/>
                </a:solidFill>
                <a:effectLst/>
                <a:uLnTx/>
                <a:uFillTx/>
                <a:latin typeface="Georgia"/>
                <a:ea typeface="+mn-ea"/>
                <a:cs typeface="+mn-cs"/>
              </a:rPr>
              <a:t>2 Kings 1:5–8  And when the messengers turned back unto him, he said unto them, Why are ye now turned back? 6 And they said unto him, There came a man up to meet us, and said unto us, Go, turn again unto the king that sent you, and say unto him, Thus saith the LORD, Is it not because there is not a God in Israel, that thou sendest to inquire of Baal-zebub the god of Ekron? therefore thou shalt not come down from that bed on which thou art gone up, but shalt surely die. 7 And he said unto them, What manner of man was he which came up to meet you, and told you these words? 8 And they answered him, He was an hairy man, and girt with a girdle of leather about his loins. And he said, It is Elijah the Tishbite.</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943600"/>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sz="4800" b="1" i="0" u="none" strike="noStrike" kern="1200" cap="none" spc="0" normalizeH="0" baseline="0" noProof="0">
                <a:ln>
                  <a:noFill/>
                </a:ln>
                <a:solidFill>
                  <a:prstClr val="black"/>
                </a:solidFill>
                <a:effectLst/>
                <a:uLnTx/>
                <a:uFillTx/>
                <a:latin typeface="Georgia"/>
                <a:ea typeface="+mn-ea"/>
                <a:cs typeface="+mn-cs"/>
              </a:rPr>
              <a:t>2 Kings 1:9  Then the king sent unto him a captain of fifty with his fifty. And he went up to him: and, behold, he sat on the top of an hill. And he spake unto him, Thou man of God, the king hath said, Come down.</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943600"/>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sz="4800" b="1" i="0" u="none" strike="noStrike" kern="1200" cap="none" spc="0" normalizeH="0" baseline="0" noProof="0">
                <a:ln>
                  <a:noFill/>
                </a:ln>
                <a:solidFill>
                  <a:prstClr val="black"/>
                </a:solidFill>
                <a:effectLst/>
                <a:uLnTx/>
                <a:uFillTx/>
                <a:latin typeface="Georgia"/>
                <a:ea typeface="+mn-ea"/>
                <a:cs typeface="+mn-cs"/>
              </a:rPr>
              <a:t>2 Kings 1:10  And Elijah answered and said to the captain of fifty, If I be a man of God, then let fire come down from heaven, and consume thee and thy fifty. And there came down fire from heaven, and consumed him and his fifty.</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355312"/>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sz="3800" b="1" i="0" u="none" strike="noStrike" kern="1200" cap="none" spc="0" normalizeH="0" baseline="0" noProof="0">
                <a:ln>
                  <a:noFill/>
                </a:ln>
                <a:solidFill>
                  <a:prstClr val="black"/>
                </a:solidFill>
                <a:effectLst/>
                <a:uLnTx/>
                <a:uFillTx/>
                <a:latin typeface="Georgia"/>
                <a:ea typeface="+mn-ea"/>
                <a:cs typeface="+mn-cs"/>
              </a:rPr>
              <a:t>2 Kings 1:11–12  Again also he sent unto him another captain of fifty with his fifty. And he answered and said unto him, O man of God, thus hath the king said, Come down quickly. 12 And Elijah answered and said unto them, If I be a man of God, let fire come down from heaven, and consume thee and thy fifty. And the fire of God came down from heaven, and consumed him and his fifty.</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6186309"/>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sz="3600" b="1" i="0" u="none" strike="noStrike" kern="1200" cap="none" spc="0" normalizeH="0" baseline="0" noProof="0">
                <a:ln>
                  <a:noFill/>
                </a:ln>
                <a:solidFill>
                  <a:prstClr val="black"/>
                </a:solidFill>
                <a:effectLst/>
                <a:uLnTx/>
                <a:uFillTx/>
                <a:latin typeface="Georgia"/>
                <a:ea typeface="+mn-ea"/>
                <a:cs typeface="+mn-cs"/>
              </a:rPr>
              <a:t>2 Kings 1:13–14  And he sent again a captain of the third fifty with his fifty. And the third captain of fifty went up, and came and fell on his knees before Elijah, and besought him, and said unto him, O man of God, I pray thee, let my life, and the life of these fifty thy servants, be precious in thy sight. 14 Behold, there came fire down from heaven, and burnt up the two captains of the former fifties with their fifties: therefore let my life now be precious in thy sight.</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198581"/>
            <a:ext cx="11274552" cy="6494085"/>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sz="3200" b="1" i="0" u="none" strike="noStrike" kern="1200" cap="none" spc="0" normalizeH="0" baseline="0" noProof="0">
                <a:ln>
                  <a:noFill/>
                </a:ln>
                <a:solidFill>
                  <a:prstClr val="black"/>
                </a:solidFill>
                <a:effectLst/>
                <a:uLnTx/>
                <a:uFillTx/>
                <a:latin typeface="Georgia"/>
                <a:ea typeface="+mn-ea"/>
                <a:cs typeface="+mn-cs"/>
              </a:rPr>
              <a:t>2 Kings 1:15–17  And the angel of the LORD said unto Elijah, Go down with him: be not afraid of him. And he arose, and went down with him unto the king. 16 And he said unto him, Thus saith the LORD, Forasmuch as thou hast sent messengers to inquire of Baal-zebub the god of Ekron, is it not because there is no God in Israel to inquire of his word? therefore thou shalt not come down off that bed on which thou art gone up, but shalt surely die. 17 So he died according to the word of the LORD which Elijah had spoken. And Jehoram reigned in his stead </a:t>
            </a:r>
            <a:r>
              <a:rPr kumimoji="0" lang="en-US" sz="3200" b="1" i="0" u="none" strike="noStrike" kern="1200" cap="none" spc="0" normalizeH="0" baseline="0" noProof="0">
                <a:ln>
                  <a:noFill/>
                </a:ln>
                <a:solidFill>
                  <a:prstClr val="black"/>
                </a:solidFill>
                <a:effectLst/>
                <a:uLnTx/>
                <a:uFillTx/>
                <a:latin typeface="Georgia"/>
                <a:ea typeface="+mn-ea"/>
                <a:cs typeface="+mn-cs"/>
              </a:rPr>
              <a:t>in the second year of Jehoram the son of Jehoshaphat king of Judah; </a:t>
            </a:r>
            <a:r>
              <a:rPr kumimoji="0" sz="3200" b="1" i="0" u="none" strike="noStrike" kern="1200" cap="none" spc="0" normalizeH="0" baseline="0" noProof="0">
                <a:ln>
                  <a:noFill/>
                </a:ln>
                <a:solidFill>
                  <a:prstClr val="black"/>
                </a:solidFill>
                <a:effectLst/>
                <a:uLnTx/>
                <a:uFillTx/>
                <a:latin typeface="Georgia"/>
                <a:ea typeface="+mn-ea"/>
                <a:cs typeface="+mn-cs"/>
              </a:rPr>
              <a:t>because he had no son.</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943600"/>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sz="4800" b="1" i="0" u="none" strike="noStrike" kern="1200" cap="none" spc="0" normalizeH="0" baseline="0" noProof="0">
                <a:ln>
                  <a:noFill/>
                </a:ln>
                <a:solidFill>
                  <a:prstClr val="black"/>
                </a:solidFill>
                <a:effectLst/>
                <a:uLnTx/>
                <a:uFillTx/>
                <a:latin typeface="Georgia"/>
                <a:ea typeface="+mn-ea"/>
                <a:cs typeface="+mn-cs"/>
              </a:rPr>
              <a:t>2 Kings 1:18  Now the rest of the acts of Ahaziah which he did, are they not written in the book of the chronicles of the kings of Israel?</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49381" y="120078"/>
            <a:ext cx="11702473" cy="6632585"/>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sz="2500" b="1" i="0" u="none" strike="noStrike" kern="1200" cap="none" spc="0" normalizeH="0" baseline="0" noProof="0">
                <a:ln>
                  <a:noFill/>
                </a:ln>
                <a:solidFill>
                  <a:prstClr val="black"/>
                </a:solidFill>
                <a:effectLst/>
                <a:uLnTx/>
                <a:uFillTx/>
                <a:latin typeface="Georgia"/>
                <a:ea typeface="+mn-ea"/>
                <a:cs typeface="+mn-cs"/>
              </a:rPr>
              <a:t>2 Kings 1:1-</a:t>
            </a:r>
            <a:r>
              <a:rPr kumimoji="0" lang="en-US" sz="2500" b="1" i="0" u="none" strike="noStrike" kern="1200" cap="none" spc="0" normalizeH="0" baseline="0" noProof="0">
                <a:ln>
                  <a:noFill/>
                </a:ln>
                <a:solidFill>
                  <a:prstClr val="black"/>
                </a:solidFill>
                <a:effectLst/>
                <a:uLnTx/>
                <a:uFillTx/>
                <a:latin typeface="Georgia"/>
                <a:ea typeface="+mn-ea"/>
                <a:cs typeface="+mn-cs"/>
              </a:rPr>
              <a:t>6</a:t>
            </a:r>
            <a:r>
              <a:rPr kumimoji="0" sz="2500" b="1" i="0" u="none" strike="noStrike" kern="1200" cap="none" spc="0" normalizeH="0" baseline="0" noProof="0">
                <a:ln>
                  <a:noFill/>
                </a:ln>
                <a:solidFill>
                  <a:prstClr val="black"/>
                </a:solidFill>
                <a:effectLst/>
                <a:uLnTx/>
                <a:uFillTx/>
                <a:latin typeface="Georgia"/>
                <a:ea typeface="+mn-ea"/>
                <a:cs typeface="+mn-cs"/>
              </a:rPr>
              <a:t>  Then Moab rebelled against Israel after the death of Ahab.  2 And Ahaziah fell down through a lattice in his upper chamber that was in Samaria, and was sick: and he sent messengers, and said unto them, Go, inquire of Baal-zebub the god of Ekron whether I shall recover of this disease.  3 But the angel of the LORD said to Elijah the Tishbite, Arise, go up to meet the messengers of the king of Samaria, and say unto them, Is it not because there is not a God in Israel, that ye go to inquire of Baal-zebub the god of Ekron?  4 Now therefore thus saith the LORD, Thou shalt not come down from that bed on which thou art gone up, but shalt surely die. And Elijah departed.  5 And when the messengers turned back unto him, he said unto them, Why are ye now turned back?  6 And they said unto him, There came a man up to meet us, and said unto us, Go, turn again unto the king that sent you, and say unto him, Thus saith the LORD, Is it not because there is not a God in Israel, that thou sendest to inquire of Baal-zebub the god of Ekron? therefore thou shalt not come down from that bed on which thou art gone up, but shalt surely die.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A0B940-893A-B6B8-71EE-B189E69FBE8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E4DE0E3D-B055-E06E-A7E6-6522D2516749}"/>
              </a:ext>
            </a:extLst>
          </p:cNvPr>
          <p:cNvSpPr txBox="1"/>
          <p:nvPr/>
        </p:nvSpPr>
        <p:spPr>
          <a:xfrm>
            <a:off x="212436" y="184727"/>
            <a:ext cx="11767128" cy="6494085"/>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sz="2600" b="1" i="0" u="none" strike="noStrike" kern="1200" cap="none" spc="0" normalizeH="0" baseline="0" noProof="0">
                <a:ln>
                  <a:noFill/>
                </a:ln>
                <a:solidFill>
                  <a:prstClr val="black"/>
                </a:solidFill>
                <a:effectLst/>
                <a:uLnTx/>
                <a:uFillTx/>
                <a:latin typeface="Georgia"/>
                <a:ea typeface="+mn-ea"/>
                <a:cs typeface="+mn-cs"/>
              </a:rPr>
              <a:t>2 Kings 1:</a:t>
            </a:r>
            <a:r>
              <a:rPr kumimoji="0" lang="en-US" sz="2600" b="1" i="0" u="none" strike="noStrike" kern="1200" cap="none" spc="0" normalizeH="0" baseline="0" noProof="0">
                <a:ln>
                  <a:noFill/>
                </a:ln>
                <a:solidFill>
                  <a:prstClr val="black"/>
                </a:solidFill>
                <a:effectLst/>
                <a:uLnTx/>
                <a:uFillTx/>
                <a:latin typeface="Georgia"/>
                <a:ea typeface="+mn-ea"/>
                <a:cs typeface="+mn-cs"/>
              </a:rPr>
              <a:t>7</a:t>
            </a:r>
            <a:r>
              <a:rPr kumimoji="0" sz="2600" b="1" i="0" u="none" strike="noStrike" kern="1200" cap="none" spc="0" normalizeH="0" baseline="0" noProof="0">
                <a:ln>
                  <a:noFill/>
                </a:ln>
                <a:solidFill>
                  <a:prstClr val="black"/>
                </a:solidFill>
                <a:effectLst/>
                <a:uLnTx/>
                <a:uFillTx/>
                <a:latin typeface="Georgia"/>
                <a:ea typeface="+mn-ea"/>
                <a:cs typeface="+mn-cs"/>
              </a:rPr>
              <a:t>-1</a:t>
            </a:r>
            <a:r>
              <a:rPr kumimoji="0" lang="en-US" sz="2600" b="1" i="0" u="none" strike="noStrike" kern="1200" cap="none" spc="0" normalizeH="0" baseline="0" noProof="0">
                <a:ln>
                  <a:noFill/>
                </a:ln>
                <a:solidFill>
                  <a:prstClr val="black"/>
                </a:solidFill>
                <a:effectLst/>
                <a:uLnTx/>
                <a:uFillTx/>
                <a:latin typeface="Georgia"/>
                <a:ea typeface="+mn-ea"/>
                <a:cs typeface="+mn-cs"/>
              </a:rPr>
              <a:t>2</a:t>
            </a:r>
            <a:r>
              <a:rPr kumimoji="0" sz="2600" b="1" i="0" u="none" strike="noStrike" kern="1200" cap="none" spc="0" normalizeH="0" baseline="0" noProof="0">
                <a:ln>
                  <a:noFill/>
                </a:ln>
                <a:solidFill>
                  <a:prstClr val="black"/>
                </a:solidFill>
                <a:effectLst/>
                <a:uLnTx/>
                <a:uFillTx/>
                <a:latin typeface="Georgia"/>
                <a:ea typeface="+mn-ea"/>
                <a:cs typeface="+mn-cs"/>
              </a:rPr>
              <a:t>  And he said unto them, What manner of man was he which came up to meet you, and told you these words?  8 And they answered him, He was an hairy man, and girt with a girdle of leather about his loins. And he said, It is Elijah the Tishbite.  9 Then the king sent unto him a captain of fifty with his fifty. And he went up to him: and, behold, he sat on the top of an hill. And he spake unto him, Thou man of God, the king hath said, Come down.  10 And Elijah answered and said to the captain of fifty, If I be a man of God, then let fire come down from heaven, and consume thee and thy fifty. And there came down fire from heaven, and consumed him and his fifty.  11 Again also he sent unto him another captain of fifty with his fifty. And he answered and said unto him, O man of God, thus hath the king said, Come down quickly.  12 And Elijah answered and said unto them, If I be a man of God, let fire come down from heaven, and consume thee and thy fifty. And the fire of God came down from heaven, and consumed him and his fifty.</a:t>
            </a:r>
          </a:p>
        </p:txBody>
      </p:sp>
    </p:spTree>
    <p:extLst>
      <p:ext uri="{BB962C8B-B14F-4D97-AF65-F5344CB8AC3E}">
        <p14:creationId xmlns:p14="http://schemas.microsoft.com/office/powerpoint/2010/main" val="17319371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3BDC74-F87A-C669-C5CA-942EAACB8ED4}"/>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D74EF484-69E6-533A-B9A4-2425C84DCF2A}"/>
              </a:ext>
            </a:extLst>
          </p:cNvPr>
          <p:cNvSpPr txBox="1"/>
          <p:nvPr/>
        </p:nvSpPr>
        <p:spPr>
          <a:xfrm>
            <a:off x="166255" y="147782"/>
            <a:ext cx="11822545" cy="6370975"/>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sz="2400" b="1" i="0" u="none" strike="noStrike" kern="1200" cap="none" spc="0" normalizeH="0" baseline="0" noProof="0">
                <a:ln>
                  <a:noFill/>
                </a:ln>
                <a:solidFill>
                  <a:prstClr val="black"/>
                </a:solidFill>
                <a:effectLst/>
                <a:uLnTx/>
                <a:uFillTx/>
                <a:latin typeface="Georgia"/>
                <a:ea typeface="+mn-ea"/>
                <a:cs typeface="+mn-cs"/>
              </a:rPr>
              <a:t>2 Kings 1:1</a:t>
            </a:r>
            <a:r>
              <a:rPr kumimoji="0" lang="en-US" sz="2400" b="1" i="0" u="none" strike="noStrike" kern="1200" cap="none" spc="0" normalizeH="0" baseline="0" noProof="0">
                <a:ln>
                  <a:noFill/>
                </a:ln>
                <a:solidFill>
                  <a:prstClr val="black"/>
                </a:solidFill>
                <a:effectLst/>
                <a:uLnTx/>
                <a:uFillTx/>
                <a:latin typeface="Georgia"/>
                <a:ea typeface="+mn-ea"/>
                <a:cs typeface="+mn-cs"/>
              </a:rPr>
              <a:t>3</a:t>
            </a:r>
            <a:r>
              <a:rPr kumimoji="0" sz="2400" b="1" i="0" u="none" strike="noStrike" kern="1200" cap="none" spc="0" normalizeH="0" baseline="0" noProof="0">
                <a:ln>
                  <a:noFill/>
                </a:ln>
                <a:solidFill>
                  <a:prstClr val="black"/>
                </a:solidFill>
                <a:effectLst/>
                <a:uLnTx/>
                <a:uFillTx/>
                <a:latin typeface="Georgia"/>
                <a:ea typeface="+mn-ea"/>
                <a:cs typeface="+mn-cs"/>
              </a:rPr>
              <a:t>-18 And he sent again a captain of the third fifty with his fifty. And the third captain of fifty went up, and came and fell on his knees before Elijah, and besought him, and said unto him, O man of God, I pray thee, let my life, and the life of these fifty thy servants, be precious in thy sight.  14 Behold, there came fire down from heaven, and burnt up the two captains of the former fifties with their fifties: therefore let my life now be precious in thy sight.  15 And the angel of the LORD said unto Elijah, Go down with him: be not afraid of him. And he arose, and went down with him unto the king.  16 And he said unto him, Thus saith the LORD, Forasmuch as thou hast sent messengers to inquire of Baal-zebub the god of Ekron, is it not because there is no God in Israel to inquire of his word? therefore thou shalt not come down off that bed on which thou art gone up, but shalt surely die.  17 So he died according to the word of the LORD which Elijah had spoken. And Jehoram reigned in his stead in the second year of Jehoram the son of Jehoshaphat king of Judah; because he had no son.  18 Now the rest of the acts of Ahaziah which he did, are they not written in the book of the chronicles of the kings of Israel?</a:t>
            </a:r>
          </a:p>
        </p:txBody>
      </p:sp>
    </p:spTree>
    <p:extLst>
      <p:ext uri="{BB962C8B-B14F-4D97-AF65-F5344CB8AC3E}">
        <p14:creationId xmlns:p14="http://schemas.microsoft.com/office/powerpoint/2010/main" val="6091548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374371" y="2415763"/>
            <a:ext cx="11357373" cy="2979735"/>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Fire From Heaven:</a:t>
            </a:r>
          </a:p>
          <a:p>
            <a:pPr marL="0" marR="0" lvl="0" indent="0" algn="ctr" defTabSz="914126" rtl="0" eaLnBrk="1" fontAlgn="auto" latinLnBrk="0" hangingPunct="1">
              <a:lnSpc>
                <a:spcPct val="100000"/>
              </a:lnSpc>
              <a:spcBef>
                <a:spcPts val="0"/>
              </a:spcBef>
              <a:spcAft>
                <a:spcPts val="0"/>
              </a:spcAft>
              <a:buClrTx/>
              <a:buSzTx/>
              <a:buFontTx/>
              <a:buNone/>
              <a:tabLst/>
              <a:defRPr/>
            </a:pPr>
            <a:r>
              <a:rPr lang="en-US" sz="6598" b="1">
                <a:solidFill>
                  <a:prstClr val="black"/>
                </a:solidFill>
                <a:latin typeface="Georgia"/>
              </a:rPr>
              <a:t>Judgment on Ahaziah</a:t>
            </a:r>
            <a:endParaRPr kumimoji="0" lang="en-US" sz="4799"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4905335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667422-164F-7FBB-85B5-41850C5763A6}"/>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6C16BCC8-DE0E-47E8-E847-08250898EAC3}"/>
              </a:ext>
            </a:extLst>
          </p:cNvPr>
          <p:cNvSpPr txBox="1"/>
          <p:nvPr/>
        </p:nvSpPr>
        <p:spPr>
          <a:xfrm>
            <a:off x="457200" y="457200"/>
            <a:ext cx="11274552" cy="3970318"/>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a:ln>
                  <a:noFill/>
                </a:ln>
                <a:solidFill>
                  <a:prstClr val="black"/>
                </a:solidFill>
                <a:effectLst/>
                <a:uLnTx/>
                <a:uFillTx/>
                <a:latin typeface="Georgia"/>
                <a:ea typeface="+mn-ea"/>
                <a:cs typeface="+mn-cs"/>
              </a:rPr>
              <a:t>1 Kings 22</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a:ln>
                  <a:noFill/>
                </a:ln>
                <a:solidFill>
                  <a:prstClr val="black"/>
                </a:solidFill>
                <a:effectLst/>
                <a:uLnTx/>
                <a:uFillTx/>
                <a:latin typeface="Georgia"/>
                <a:ea typeface="+mn-ea"/>
                <a:cs typeface="+mn-cs"/>
              </a:rPr>
              <a:t>1–4. Jehoshaphat joins Ahab to battle against Syria.</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a:ln>
                  <a:noFill/>
                </a:ln>
                <a:solidFill>
                  <a:prstClr val="black"/>
                </a:solidFill>
                <a:effectLst/>
                <a:uLnTx/>
                <a:uFillTx/>
                <a:latin typeface="Georgia"/>
                <a:ea typeface="+mn-ea"/>
                <a:cs typeface="+mn-cs"/>
              </a:rPr>
              <a:t>5–12. False prophets promise victory at Ramoth-gilead.</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a:ln>
                  <a:noFill/>
                </a:ln>
                <a:solidFill>
                  <a:prstClr val="black"/>
                </a:solidFill>
                <a:effectLst/>
                <a:uLnTx/>
                <a:uFillTx/>
                <a:latin typeface="Georgia"/>
                <a:ea typeface="+mn-ea"/>
                <a:cs typeface="+mn-cs"/>
              </a:rPr>
              <a:t>13–28. Micaiah prophesies Ahab’s defeat and death.</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a:ln>
                  <a:noFill/>
                </a:ln>
                <a:solidFill>
                  <a:prstClr val="black"/>
                </a:solidFill>
                <a:effectLst/>
                <a:uLnTx/>
                <a:uFillTx/>
                <a:latin typeface="Georgia"/>
                <a:ea typeface="+mn-ea"/>
                <a:cs typeface="+mn-cs"/>
              </a:rPr>
              <a:t>29–40. Ahab disguises himself in battle, is struck by an arrow, and dies.</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a:ln>
                  <a:noFill/>
                </a:ln>
                <a:solidFill>
                  <a:prstClr val="black"/>
                </a:solidFill>
                <a:effectLst/>
                <a:uLnTx/>
                <a:uFillTx/>
                <a:latin typeface="Georgia"/>
                <a:ea typeface="+mn-ea"/>
                <a:cs typeface="+mn-cs"/>
              </a:rPr>
              <a:t>41–50. Jehoshaphat reigns in Judah in righteousness.</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a:ln>
                  <a:noFill/>
                </a:ln>
                <a:solidFill>
                  <a:prstClr val="black"/>
                </a:solidFill>
                <a:effectLst/>
                <a:uLnTx/>
                <a:uFillTx/>
                <a:latin typeface="Georgia"/>
                <a:ea typeface="+mn-ea"/>
                <a:cs typeface="+mn-cs"/>
              </a:rPr>
              <a:t>51–53. Ahaziah, Ahab’s son, reigns in Israel and walks in his father’s sins.</a:t>
            </a:r>
          </a:p>
        </p:txBody>
      </p:sp>
    </p:spTree>
    <p:extLst>
      <p:ext uri="{BB962C8B-B14F-4D97-AF65-F5344CB8AC3E}">
        <p14:creationId xmlns:p14="http://schemas.microsoft.com/office/powerpoint/2010/main" val="7137496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C681C2-23D5-2853-7CBD-F9433AA00F14}"/>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60727B2-C2CA-26CC-1FB5-B8DCC539E631}"/>
              </a:ext>
            </a:extLst>
          </p:cNvPr>
          <p:cNvSpPr txBox="1"/>
          <p:nvPr/>
        </p:nvSpPr>
        <p:spPr>
          <a:xfrm>
            <a:off x="457200" y="457200"/>
            <a:ext cx="11274552" cy="3539430"/>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a:ln>
                  <a:noFill/>
                </a:ln>
                <a:solidFill>
                  <a:prstClr val="black"/>
                </a:solidFill>
                <a:effectLst/>
                <a:uLnTx/>
                <a:uFillTx/>
                <a:latin typeface="Georgia"/>
                <a:ea typeface="+mn-ea"/>
                <a:cs typeface="+mn-cs"/>
              </a:rPr>
              <a:t>2 Kings 1</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a:ln>
                  <a:noFill/>
                </a:ln>
                <a:solidFill>
                  <a:prstClr val="black"/>
                </a:solidFill>
                <a:effectLst/>
                <a:uLnTx/>
                <a:uFillTx/>
                <a:latin typeface="Georgia"/>
                <a:ea typeface="+mn-ea"/>
                <a:cs typeface="+mn-cs"/>
              </a:rPr>
              <a:t>1–2. Ahaziah falls and sends to Baal-zebub for healing.</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a:ln>
                  <a:noFill/>
                </a:ln>
                <a:solidFill>
                  <a:prstClr val="black"/>
                </a:solidFill>
                <a:effectLst/>
                <a:uLnTx/>
                <a:uFillTx/>
                <a:latin typeface="Georgia"/>
                <a:ea typeface="+mn-ea"/>
                <a:cs typeface="+mn-cs"/>
              </a:rPr>
              <a:t>3–8. Elijah intercepts the messengers with God’s rebuke.</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a:ln>
                  <a:noFill/>
                </a:ln>
                <a:solidFill>
                  <a:prstClr val="black"/>
                </a:solidFill>
                <a:effectLst/>
                <a:uLnTx/>
                <a:uFillTx/>
                <a:latin typeface="Georgia"/>
                <a:ea typeface="+mn-ea"/>
                <a:cs typeface="+mn-cs"/>
              </a:rPr>
              <a:t>9–12. Two captains and their fifties are consumed by fire from heaven.</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a:ln>
                  <a:noFill/>
                </a:ln>
                <a:solidFill>
                  <a:prstClr val="black"/>
                </a:solidFill>
                <a:effectLst/>
                <a:uLnTx/>
                <a:uFillTx/>
                <a:latin typeface="Georgia"/>
                <a:ea typeface="+mn-ea"/>
                <a:cs typeface="+mn-cs"/>
              </a:rPr>
              <a:t>13–15. The third captain humbles himself and is spared.</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a:ln>
                  <a:noFill/>
                </a:ln>
                <a:solidFill>
                  <a:prstClr val="black"/>
                </a:solidFill>
                <a:effectLst/>
                <a:uLnTx/>
                <a:uFillTx/>
                <a:latin typeface="Georgia"/>
                <a:ea typeface="+mn-ea"/>
                <a:cs typeface="+mn-cs"/>
              </a:rPr>
              <a:t>16–17. Elijah delivers the word of the LORD; Ahaziah dies.</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a:ln>
                  <a:noFill/>
                </a:ln>
                <a:solidFill>
                  <a:prstClr val="black"/>
                </a:solidFill>
                <a:effectLst/>
                <a:uLnTx/>
                <a:uFillTx/>
                <a:latin typeface="Georgia"/>
                <a:ea typeface="+mn-ea"/>
                <a:cs typeface="+mn-cs"/>
              </a:rPr>
              <a:t>18. Jehoram reigns in his stead.</a:t>
            </a:r>
          </a:p>
        </p:txBody>
      </p:sp>
    </p:spTree>
    <p:extLst>
      <p:ext uri="{BB962C8B-B14F-4D97-AF65-F5344CB8AC3E}">
        <p14:creationId xmlns:p14="http://schemas.microsoft.com/office/powerpoint/2010/main" val="15961474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B4C959-159D-314C-6EF9-E3353E50C909}"/>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0E38C993-22FB-BD01-BB12-319CD95464B2}"/>
              </a:ext>
            </a:extLst>
          </p:cNvPr>
          <p:cNvSpPr txBox="1"/>
          <p:nvPr/>
        </p:nvSpPr>
        <p:spPr>
          <a:xfrm>
            <a:off x="457200" y="457200"/>
            <a:ext cx="11274552" cy="3108543"/>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a:ln>
                  <a:noFill/>
                </a:ln>
                <a:solidFill>
                  <a:prstClr val="black"/>
                </a:solidFill>
                <a:effectLst/>
                <a:uLnTx/>
                <a:uFillTx/>
                <a:latin typeface="Georgia"/>
                <a:ea typeface="+mn-ea"/>
                <a:cs typeface="+mn-cs"/>
              </a:rPr>
              <a:t>2 Kings 2</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a:ln>
                  <a:noFill/>
                </a:ln>
                <a:solidFill>
                  <a:prstClr val="black"/>
                </a:solidFill>
                <a:effectLst/>
                <a:uLnTx/>
                <a:uFillTx/>
                <a:latin typeface="Georgia"/>
                <a:ea typeface="+mn-ea"/>
                <a:cs typeface="+mn-cs"/>
              </a:rPr>
              <a:t>1–6. Elijah and Elisha travel together toward Jordan.</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a:ln>
                  <a:noFill/>
                </a:ln>
                <a:solidFill>
                  <a:prstClr val="black"/>
                </a:solidFill>
                <a:effectLst/>
                <a:uLnTx/>
                <a:uFillTx/>
                <a:latin typeface="Georgia"/>
                <a:ea typeface="+mn-ea"/>
                <a:cs typeface="+mn-cs"/>
              </a:rPr>
              <a:t>7–11. Elijah is taken up by a whirlwind into heaven.</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a:ln>
                  <a:noFill/>
                </a:ln>
                <a:solidFill>
                  <a:prstClr val="black"/>
                </a:solidFill>
                <a:effectLst/>
                <a:uLnTx/>
                <a:uFillTx/>
                <a:latin typeface="Georgia"/>
                <a:ea typeface="+mn-ea"/>
                <a:cs typeface="+mn-cs"/>
              </a:rPr>
              <a:t>12–15. Elisha receives the double portion of Elijah’s spirit.</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a:ln>
                  <a:noFill/>
                </a:ln>
                <a:solidFill>
                  <a:prstClr val="black"/>
                </a:solidFill>
                <a:effectLst/>
                <a:uLnTx/>
                <a:uFillTx/>
                <a:latin typeface="Georgia"/>
                <a:ea typeface="+mn-ea"/>
                <a:cs typeface="+mn-cs"/>
              </a:rPr>
              <a:t>16–18. The sons of the prophets search in vain for Elijah.</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a:ln>
                  <a:noFill/>
                </a:ln>
                <a:solidFill>
                  <a:prstClr val="black"/>
                </a:solidFill>
                <a:effectLst/>
                <a:uLnTx/>
                <a:uFillTx/>
                <a:latin typeface="Georgia"/>
                <a:ea typeface="+mn-ea"/>
                <a:cs typeface="+mn-cs"/>
              </a:rPr>
              <a:t>19–22. Elisha heals the waters of Jericho.</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a:ln>
                  <a:noFill/>
                </a:ln>
                <a:solidFill>
                  <a:prstClr val="black"/>
                </a:solidFill>
                <a:effectLst/>
                <a:uLnTx/>
                <a:uFillTx/>
                <a:latin typeface="Georgia"/>
                <a:ea typeface="+mn-ea"/>
                <a:cs typeface="+mn-cs"/>
              </a:rPr>
              <a:t>23–25. Mockers of Elisha are judged by she-bears.</a:t>
            </a:r>
          </a:p>
        </p:txBody>
      </p:sp>
    </p:spTree>
    <p:extLst>
      <p:ext uri="{BB962C8B-B14F-4D97-AF65-F5344CB8AC3E}">
        <p14:creationId xmlns:p14="http://schemas.microsoft.com/office/powerpoint/2010/main" val="13524776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943600"/>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sz="4800" b="1" i="0" u="none" strike="noStrike" kern="1200" cap="none" spc="0" normalizeH="0" baseline="0" noProof="0">
                <a:ln>
                  <a:noFill/>
                </a:ln>
                <a:solidFill>
                  <a:prstClr val="black"/>
                </a:solidFill>
                <a:effectLst/>
                <a:uLnTx/>
                <a:uFillTx/>
                <a:latin typeface="Georgia"/>
                <a:ea typeface="+mn-ea"/>
                <a:cs typeface="+mn-cs"/>
              </a:rPr>
              <a:t>2 Kings 1:1  Then Moab rebelled against Israel after the death of Ahab.</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5513</TotalTime>
  <Words>1860</Words>
  <Application>Microsoft Office PowerPoint</Application>
  <PresentationFormat>Custom</PresentationFormat>
  <Paragraphs>42</Paragraphs>
  <Slides>19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Josh Tapp</dc:creator>
  <cp:keywords/>
  <dc:description>generated using python-pptx</dc:description>
  <cp:lastModifiedBy>Joshua Tapp</cp:lastModifiedBy>
  <cp:revision>4</cp:revision>
  <dcterms:created xsi:type="dcterms:W3CDTF">2013-01-27T09:14:16Z</dcterms:created>
  <dcterms:modified xsi:type="dcterms:W3CDTF">2025-10-07T17:06:41Z</dcterms:modified>
  <cp:category/>
</cp:coreProperties>
</file>