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01" r:id="rId4"/>
    <p:sldId id="302" r:id="rId5"/>
    <p:sldId id="273" r:id="rId6"/>
    <p:sldId id="279"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20" r:id="rId21"/>
    <p:sldId id="316" r:id="rId22"/>
    <p:sldId id="317" r:id="rId23"/>
    <p:sldId id="318" r:id="rId24"/>
    <p:sldId id="319"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8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Joshua 1:1-9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B0395-A44F-3663-5646-0352C8BA8AF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85C80F2-4732-E0CF-035D-EBFDDA9FB9B6}"/>
              </a:ext>
            </a:extLst>
          </p:cNvPr>
          <p:cNvSpPr txBox="1"/>
          <p:nvPr/>
        </p:nvSpPr>
        <p:spPr>
          <a:xfrm>
            <a:off x="457200" y="45720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Joshua 1:3-4 Every place that the sole of your foot shall tread upon, that have I given unto you, as I said unto Moses. 4 From the wilderness and this Lebanon even unto the great river, the river Euphrates, all the land of the Hittites, and unto the great sea toward the going down of the sun, shall be your coast.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43423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73CE9-761E-330F-9B8B-91693C587E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3586F8-6A44-C18F-5233-55DF292A959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Joshua 1:5 There shall not any man be able to stand before thee all the days of thy life: as I was with Moses, so I will be with thee: I will not fail thee, nor forsake thee.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43040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265E8-222A-FB52-2E8E-7BF8FDBE04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7814C71-2052-D89E-4C56-B972E959FC1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Joshua 1:6-9 Be strong and of a good courage: for unto this people shalt thou divide for an inheritance the land, which I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sware</a:t>
            </a:r>
            <a:r>
              <a:rPr kumimoji="0" lang="en-US" sz="4000" b="1" i="0" u="none" strike="noStrike" kern="1200" cap="none" spc="0" normalizeH="0" baseline="0" noProof="0" dirty="0">
                <a:ln>
                  <a:noFill/>
                </a:ln>
                <a:solidFill>
                  <a:prstClr val="black"/>
                </a:solidFill>
                <a:effectLst/>
                <a:uLnTx/>
                <a:uFillTx/>
                <a:latin typeface="Georgia"/>
                <a:ea typeface="+mn-ea"/>
                <a:cs typeface="+mn-cs"/>
              </a:rPr>
              <a:t> unto their fathers to give them. 7 Only be thou strong and very courageous, that thou mayest observe to do according to all the law, which Moses my servant commanded thee: turn not from it to the right hand or to the left, that thou mayest prosper whithersoever thou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goest</a:t>
            </a:r>
            <a:r>
              <a:rPr kumimoji="0" lang="en-US" sz="4000" b="1" i="0" u="none" strike="noStrike" kern="1200" cap="none" spc="0" normalizeH="0" baseline="0" noProof="0" dirty="0">
                <a:ln>
                  <a:noFill/>
                </a:ln>
                <a:solidFill>
                  <a:prstClr val="black"/>
                </a:solidFill>
                <a:effectLst/>
                <a:uLnTx/>
                <a:uFillTx/>
                <a:latin typeface="Georgia"/>
                <a:ea typeface="+mn-ea"/>
                <a:cs typeface="+mn-cs"/>
              </a:rPr>
              <a:t>. </a:t>
            </a:r>
          </a:p>
        </p:txBody>
      </p:sp>
    </p:spTree>
    <p:extLst>
      <p:ext uri="{BB962C8B-B14F-4D97-AF65-F5344CB8AC3E}">
        <p14:creationId xmlns:p14="http://schemas.microsoft.com/office/powerpoint/2010/main" val="229736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6E6B8-3BE1-3A6B-CFCF-346266B4F0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6C4BCD6-F8B4-E424-F66E-84CC1FF1BE5A}"/>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8 This book of the law shall not depart out of thy mouth; but thou shalt meditate therein day and night, that thou mayest observe to do according to all that is written therein: for then thou shalt make thy way prosperous, and then thou shalt have good success. 9 Have not I commanded thee? Be strong and of a good courage; be not afraid, neither be thou dismayed: for the LORD thy God is with thee whithersoever thou </a:t>
            </a:r>
            <a:r>
              <a:rPr lang="en-US" sz="4000" b="1" dirty="0" err="1">
                <a:solidFill>
                  <a:prstClr val="black"/>
                </a:solidFill>
                <a:latin typeface="Georgia"/>
              </a:rPr>
              <a:t>goest</a:t>
            </a:r>
            <a:r>
              <a:rPr lang="en-US" sz="4000" b="1" dirty="0">
                <a:solidFill>
                  <a:prstClr val="black"/>
                </a:solidFill>
                <a:latin typeface="Georgia"/>
              </a:rPr>
              <a:t>.</a:t>
            </a:r>
          </a:p>
        </p:txBody>
      </p:sp>
    </p:spTree>
    <p:extLst>
      <p:ext uri="{BB962C8B-B14F-4D97-AF65-F5344CB8AC3E}">
        <p14:creationId xmlns:p14="http://schemas.microsoft.com/office/powerpoint/2010/main" val="46352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C6311-B954-B486-599A-A5D28A3ADE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9EA117-8BAB-0C98-4087-C398CE00F61F}"/>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Joshua 1:6 Be strong and of a good courage: for unto </a:t>
            </a:r>
            <a:r>
              <a:rPr lang="en-US" sz="4000" b="1" u="sng" dirty="0">
                <a:solidFill>
                  <a:prstClr val="black"/>
                </a:solidFill>
                <a:latin typeface="Georgia"/>
              </a:rPr>
              <a:t>this people</a:t>
            </a:r>
            <a:r>
              <a:rPr lang="en-US" sz="4000" b="1" dirty="0">
                <a:solidFill>
                  <a:prstClr val="black"/>
                </a:solidFill>
                <a:latin typeface="Georgia"/>
              </a:rPr>
              <a:t> shalt thou divide for an inheritance the land, which I </a:t>
            </a:r>
            <a:r>
              <a:rPr lang="en-US" sz="4000" b="1" dirty="0" err="1">
                <a:solidFill>
                  <a:prstClr val="black"/>
                </a:solidFill>
                <a:latin typeface="Georgia"/>
              </a:rPr>
              <a:t>sware</a:t>
            </a:r>
            <a:r>
              <a:rPr lang="en-US" sz="4000" b="1" dirty="0">
                <a:solidFill>
                  <a:prstClr val="black"/>
                </a:solidFill>
                <a:latin typeface="Georgia"/>
              </a:rPr>
              <a:t> unto their fathers to give them.</a:t>
            </a:r>
          </a:p>
        </p:txBody>
      </p:sp>
    </p:spTree>
    <p:extLst>
      <p:ext uri="{BB962C8B-B14F-4D97-AF65-F5344CB8AC3E}">
        <p14:creationId xmlns:p14="http://schemas.microsoft.com/office/powerpoint/2010/main" val="2412531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F3A85-632F-4E0E-66DC-7AA0D14021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74DFCBA-CDAE-C058-4AB5-B0C057731F1E}"/>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Joshua 1:7-8 Only be thou strong and very courageous, that thou mayest observe to do according to all the law, which Moses my servant commanded thee: turn not from it to the right hand or to the left, that thou mayest prosper whithersoever thou </a:t>
            </a:r>
            <a:r>
              <a:rPr lang="en-US" sz="3600" b="1" dirty="0" err="1">
                <a:solidFill>
                  <a:prstClr val="black"/>
                </a:solidFill>
                <a:latin typeface="Georgia"/>
              </a:rPr>
              <a:t>goest</a:t>
            </a:r>
            <a:r>
              <a:rPr lang="en-US" sz="3600" b="1" dirty="0">
                <a:solidFill>
                  <a:prstClr val="black"/>
                </a:solidFill>
                <a:latin typeface="Georgia"/>
              </a:rPr>
              <a:t>. 8 This book of the law shall not depart out of thy mouth; but thou shalt meditate therein day and night, that thou mayest observe to do according to all that is written therein: for then thou shalt make thy way prosperous, and then thou shalt have good success.</a:t>
            </a:r>
          </a:p>
        </p:txBody>
      </p:sp>
    </p:spTree>
    <p:extLst>
      <p:ext uri="{BB962C8B-B14F-4D97-AF65-F5344CB8AC3E}">
        <p14:creationId xmlns:p14="http://schemas.microsoft.com/office/powerpoint/2010/main" val="1324801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89041-D842-6807-0C8C-EFBF1F401E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E5D81A5-A035-DEDE-013A-BB05D080A164}"/>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"that thou mayest observe to do according to all that is written therein: for then thou shalt make thy way prosperous, and then thou shalt have good success."</a:t>
            </a:r>
          </a:p>
        </p:txBody>
      </p:sp>
    </p:spTree>
    <p:extLst>
      <p:ext uri="{BB962C8B-B14F-4D97-AF65-F5344CB8AC3E}">
        <p14:creationId xmlns:p14="http://schemas.microsoft.com/office/powerpoint/2010/main" val="2474681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C5D4-24AD-0078-F30F-9138F52873E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52AC593-F389-C4B9-9FE2-7DD5AF09865D}"/>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Joshua 1:9 Have not I commanded thee? Be strong and of a good courage; be not afraid, neither be thou dismayed: for the LORD thy God is </a:t>
            </a:r>
            <a:r>
              <a:rPr lang="en-US" sz="4800" b="1" u="sng" dirty="0">
                <a:solidFill>
                  <a:prstClr val="black"/>
                </a:solidFill>
                <a:latin typeface="Georgia"/>
              </a:rPr>
              <a:t>with thee whithersoever</a:t>
            </a:r>
            <a:r>
              <a:rPr lang="en-US" sz="4800" b="1" dirty="0">
                <a:solidFill>
                  <a:prstClr val="black"/>
                </a:solidFill>
                <a:latin typeface="Georgia"/>
              </a:rPr>
              <a:t> thou </a:t>
            </a:r>
            <a:r>
              <a:rPr lang="en-US" sz="4800" b="1" dirty="0" err="1">
                <a:solidFill>
                  <a:prstClr val="black"/>
                </a:solidFill>
                <a:latin typeface="Georgia"/>
              </a:rPr>
              <a:t>goest</a:t>
            </a:r>
            <a:r>
              <a:rPr lang="en-US" sz="4800" b="1" dirty="0">
                <a:solidFill>
                  <a:prstClr val="black"/>
                </a:solidFill>
                <a:latin typeface="Georgia"/>
              </a:rPr>
              <a:t>.</a:t>
            </a:r>
          </a:p>
        </p:txBody>
      </p:sp>
    </p:spTree>
    <p:extLst>
      <p:ext uri="{BB962C8B-B14F-4D97-AF65-F5344CB8AC3E}">
        <p14:creationId xmlns:p14="http://schemas.microsoft.com/office/powerpoint/2010/main" val="1026217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5A89C-E484-BE8A-E735-52636DE9E9F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A806CC-CA22-492F-5801-4E86A30F44CE}"/>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Jeremiah 23:2 Therefore thus saith the LORD God of Israel against the pastors that feed my people; Ye have scattered my flock, and driven them away, and have not visited them: behold, I will visit upon you the evil of your doings, saith the LORD.</a:t>
            </a:r>
          </a:p>
        </p:txBody>
      </p:sp>
    </p:spTree>
    <p:extLst>
      <p:ext uri="{BB962C8B-B14F-4D97-AF65-F5344CB8AC3E}">
        <p14:creationId xmlns:p14="http://schemas.microsoft.com/office/powerpoint/2010/main" val="908606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242C2-F7B6-A88B-CBB8-707E237448E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1763B4-DDA7-B46F-84AC-BB7B3A5EBBD2}"/>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James 1:25 But whoso </a:t>
            </a:r>
            <a:r>
              <a:rPr lang="en-US" sz="4800" b="1" dirty="0" err="1">
                <a:solidFill>
                  <a:prstClr val="black"/>
                </a:solidFill>
                <a:latin typeface="Georgia"/>
              </a:rPr>
              <a:t>looketh</a:t>
            </a:r>
            <a:r>
              <a:rPr lang="en-US" sz="4800" b="1" dirty="0">
                <a:solidFill>
                  <a:prstClr val="black"/>
                </a:solidFill>
                <a:latin typeface="Georgia"/>
              </a:rPr>
              <a:t> into the perfect law of liberty, and </a:t>
            </a:r>
            <a:r>
              <a:rPr lang="en-US" sz="4800" b="1" dirty="0" err="1">
                <a:solidFill>
                  <a:prstClr val="black"/>
                </a:solidFill>
                <a:latin typeface="Georgia"/>
              </a:rPr>
              <a:t>continueth</a:t>
            </a:r>
            <a:r>
              <a:rPr lang="en-US" sz="4800" b="1" dirty="0">
                <a:solidFill>
                  <a:prstClr val="black"/>
                </a:solidFill>
                <a:latin typeface="Georgia"/>
              </a:rPr>
              <a:t> therein, he being not a forgetful hearer, but a doer of the work, this man shall be blessed in his deed.</a:t>
            </a:r>
          </a:p>
        </p:txBody>
      </p:sp>
    </p:spTree>
    <p:extLst>
      <p:ext uri="{BB962C8B-B14F-4D97-AF65-F5344CB8AC3E}">
        <p14:creationId xmlns:p14="http://schemas.microsoft.com/office/powerpoint/2010/main" val="3679738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Joshua 1:1-9   Now after the death of Moses the servant of the LORD it came to pass, that the LORD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3200" b="1" i="0" u="none" strike="noStrike" kern="1200" cap="none" spc="0" normalizeH="0" baseline="0" noProof="0" dirty="0">
                <a:ln>
                  <a:noFill/>
                </a:ln>
                <a:solidFill>
                  <a:prstClr val="black"/>
                </a:solidFill>
                <a:effectLst/>
                <a:uLnTx/>
                <a:uFillTx/>
                <a:latin typeface="Georgia"/>
                <a:ea typeface="+mn-ea"/>
                <a:cs typeface="+mn-cs"/>
              </a:rPr>
              <a:t> unto Joshua the son of Nun, Moses' minister, saying,  2 Moses my servant is dead; now therefore arise, go over this Jordan, thou, and all this people, unto the land which I do give to them, even to the children of Israel.  3 Every place that the sole of your foot shall tread upon, that have I given unto you, as I said unto Moses.  4 From the wilderness and this Lebanon even unto the great river, the river Euphrates, all the land of the Hittites, and unto the great sea toward the going down of the sun, shall be your coast.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13F3A-61E2-A421-D78E-D3CEF3981A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5A05ECA-0AD5-A73B-340F-91D1FB0D53FB}"/>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Joshua 1:8 This book of the law shall not depart out of thy mouth; but thou shalt meditate therein day and night, that thou mayest observe to do according to all that is written therein: for then thou shalt make thy way prosperous, and then thou shalt have good success.</a:t>
            </a:r>
          </a:p>
        </p:txBody>
      </p:sp>
    </p:spTree>
    <p:extLst>
      <p:ext uri="{BB962C8B-B14F-4D97-AF65-F5344CB8AC3E}">
        <p14:creationId xmlns:p14="http://schemas.microsoft.com/office/powerpoint/2010/main" val="3123786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15C3B-8F57-BCC8-C0DC-870AE72D437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FA32E4-1868-440B-7A06-4B7E5CBEF5EE}"/>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Romans 10:17 So then faith cometh by hearing, and hearing by the word of God.</a:t>
            </a:r>
          </a:p>
        </p:txBody>
      </p:sp>
    </p:spTree>
    <p:extLst>
      <p:ext uri="{BB962C8B-B14F-4D97-AF65-F5344CB8AC3E}">
        <p14:creationId xmlns:p14="http://schemas.microsoft.com/office/powerpoint/2010/main" val="1003641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FBCB3-998C-7F89-C0BB-2AE60DCF76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3D5AC7-5E83-9B1A-A8DD-295E175FA649}"/>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Hebrews 4:6 Seeing therefore it </a:t>
            </a:r>
            <a:r>
              <a:rPr lang="en-US" sz="4800" b="1" dirty="0" err="1">
                <a:solidFill>
                  <a:prstClr val="black"/>
                </a:solidFill>
                <a:latin typeface="Georgia"/>
              </a:rPr>
              <a:t>remaineth</a:t>
            </a:r>
            <a:r>
              <a:rPr lang="en-US" sz="4800" b="1" dirty="0">
                <a:solidFill>
                  <a:prstClr val="black"/>
                </a:solidFill>
                <a:latin typeface="Georgia"/>
              </a:rPr>
              <a:t> that some must enter therein, and they to whom it was first preached </a:t>
            </a:r>
            <a:r>
              <a:rPr lang="en-US" sz="4800" b="1" u="sng" dirty="0">
                <a:solidFill>
                  <a:prstClr val="black"/>
                </a:solidFill>
                <a:latin typeface="Georgia"/>
              </a:rPr>
              <a:t>entered not in because of unbelief</a:t>
            </a:r>
            <a:r>
              <a:rPr lang="en-US" sz="4800" b="1" dirty="0">
                <a:solidFill>
                  <a:prstClr val="black"/>
                </a:solidFill>
                <a:latin typeface="Georgia"/>
              </a:rPr>
              <a:t>:</a:t>
            </a:r>
          </a:p>
        </p:txBody>
      </p:sp>
    </p:spTree>
    <p:extLst>
      <p:ext uri="{BB962C8B-B14F-4D97-AF65-F5344CB8AC3E}">
        <p14:creationId xmlns:p14="http://schemas.microsoft.com/office/powerpoint/2010/main" val="1900439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C014F-BB4D-5B79-2915-F458EBFCD2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C459C3-B493-2D56-4E3A-22D3F93802D1}"/>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Hebrews 4:8-10 For if Jesus had given them rest, then would he not afterward have spoken of another day. 9 There </a:t>
            </a:r>
            <a:r>
              <a:rPr lang="en-US" sz="4800" b="1" dirty="0" err="1">
                <a:solidFill>
                  <a:prstClr val="black"/>
                </a:solidFill>
                <a:latin typeface="Georgia"/>
              </a:rPr>
              <a:t>remaineth</a:t>
            </a:r>
            <a:r>
              <a:rPr lang="en-US" sz="4800" b="1" dirty="0">
                <a:solidFill>
                  <a:prstClr val="black"/>
                </a:solidFill>
                <a:latin typeface="Georgia"/>
              </a:rPr>
              <a:t> therefore a rest to the people of God. 10 For he that is entered into his rest, he also hath </a:t>
            </a:r>
            <a:r>
              <a:rPr lang="en-US" sz="4800" b="1" u="sng" dirty="0">
                <a:solidFill>
                  <a:prstClr val="black"/>
                </a:solidFill>
                <a:latin typeface="Georgia"/>
              </a:rPr>
              <a:t>ceased from his own works</a:t>
            </a:r>
            <a:r>
              <a:rPr lang="en-US" sz="4800" b="1" dirty="0">
                <a:solidFill>
                  <a:prstClr val="black"/>
                </a:solidFill>
                <a:latin typeface="Georgia"/>
              </a:rPr>
              <a:t>, as God did from his.</a:t>
            </a:r>
          </a:p>
        </p:txBody>
      </p:sp>
    </p:spTree>
    <p:extLst>
      <p:ext uri="{BB962C8B-B14F-4D97-AF65-F5344CB8AC3E}">
        <p14:creationId xmlns:p14="http://schemas.microsoft.com/office/powerpoint/2010/main" val="1923059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EE1CD-6554-523A-2A2C-068515F61FC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565AF7-E0F1-D8E9-A83C-E821F61A0522}"/>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Hebrews 4:3 For we </a:t>
            </a:r>
            <a:r>
              <a:rPr lang="en-US" sz="4800" b="1" u="sng" dirty="0">
                <a:solidFill>
                  <a:prstClr val="black"/>
                </a:solidFill>
                <a:latin typeface="Georgia"/>
              </a:rPr>
              <a:t>which have believed</a:t>
            </a:r>
            <a:r>
              <a:rPr lang="en-US" sz="4800" b="1" dirty="0">
                <a:solidFill>
                  <a:prstClr val="black"/>
                </a:solidFill>
                <a:latin typeface="Georgia"/>
              </a:rPr>
              <a:t> do enter into rest, as he said, As I have sworn in my wrath, if they shall enter into my rest: although the works were finished from the foundation of the world.</a:t>
            </a:r>
          </a:p>
        </p:txBody>
      </p:sp>
    </p:spTree>
    <p:extLst>
      <p:ext uri="{BB962C8B-B14F-4D97-AF65-F5344CB8AC3E}">
        <p14:creationId xmlns:p14="http://schemas.microsoft.com/office/powerpoint/2010/main" val="646510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FBA8B-13DB-DB6D-9D73-3C37E57EEE8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9FE461-DCEA-547E-80A3-38DCC2DCB0A1}"/>
              </a:ext>
            </a:extLst>
          </p:cNvPr>
          <p:cNvSpPr txBox="1"/>
          <p:nvPr/>
        </p:nvSpPr>
        <p:spPr>
          <a:xfrm>
            <a:off x="457200" y="274320"/>
            <a:ext cx="11277600" cy="5943600"/>
          </a:xfrm>
          <a:prstGeom prst="rect">
            <a:avLst/>
          </a:prstGeom>
          <a:noFill/>
        </p:spPr>
        <p:txBody>
          <a:bodyPr wrap="square"/>
          <a:lstStyle/>
          <a:p>
            <a:pPr lvl="0" algn="just">
              <a:defRPr/>
            </a:pPr>
            <a:r>
              <a:rPr lang="en-US" sz="3200" b="1" dirty="0">
                <a:solidFill>
                  <a:prstClr val="black"/>
                </a:solidFill>
                <a:latin typeface="Georgia"/>
              </a:rPr>
              <a:t>5 There shall not any man be able to stand before thee all the days of thy life: as I was with Moses, so I will be with thee: I will not fail thee, nor forsake thee.  6 Be strong and of a good courage: for unto this people shalt thou divide for an inheritance the land, which I </a:t>
            </a:r>
            <a:r>
              <a:rPr lang="en-US" sz="3200" b="1" dirty="0" err="1">
                <a:solidFill>
                  <a:prstClr val="black"/>
                </a:solidFill>
                <a:latin typeface="Georgia"/>
              </a:rPr>
              <a:t>sware</a:t>
            </a:r>
            <a:r>
              <a:rPr lang="en-US" sz="3200" b="1" dirty="0">
                <a:solidFill>
                  <a:prstClr val="black"/>
                </a:solidFill>
                <a:latin typeface="Georgia"/>
              </a:rPr>
              <a:t> unto their fathers to give them.  7 Only be thou strong and very courageous, that thou mayest observe to do according to all the law, which Moses my servant commanded thee: turn not from it to the right hand or to the left, that thou mayest prosper whithersoever thou </a:t>
            </a:r>
            <a:r>
              <a:rPr lang="en-US" sz="3200" b="1" dirty="0" err="1">
                <a:solidFill>
                  <a:prstClr val="black"/>
                </a:solidFill>
                <a:latin typeface="Georgia"/>
              </a:rPr>
              <a:t>goest</a:t>
            </a:r>
            <a:r>
              <a:rPr lang="en-US" sz="3200" b="1" dirty="0">
                <a:solidFill>
                  <a:prstClr val="black"/>
                </a:solidFill>
                <a:latin typeface="Georgia"/>
              </a:rPr>
              <a:t>.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1309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32B87-6F75-C5A0-45F8-BFA8CD4BC6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DB88498-B631-EC7D-184C-D21D080321CB}"/>
              </a:ext>
            </a:extLst>
          </p:cNvPr>
          <p:cNvSpPr txBox="1"/>
          <p:nvPr/>
        </p:nvSpPr>
        <p:spPr>
          <a:xfrm>
            <a:off x="457200" y="274320"/>
            <a:ext cx="11277600" cy="5943600"/>
          </a:xfrm>
          <a:prstGeom prst="rect">
            <a:avLst/>
          </a:prstGeom>
          <a:noFill/>
        </p:spPr>
        <p:txBody>
          <a:bodyPr wrap="square"/>
          <a:lstStyle/>
          <a:p>
            <a:pPr lvl="0" algn="just">
              <a:defRPr/>
            </a:pPr>
            <a:r>
              <a:rPr lang="en-US" sz="3200" b="1" dirty="0">
                <a:solidFill>
                  <a:prstClr val="black"/>
                </a:solidFill>
                <a:latin typeface="Georgia"/>
              </a:rPr>
              <a:t>8 This book of the law shall not depart out of thy mouth; but thou shalt meditate therein day and night, that thou mayest observe to do according to all that is written therein: for then thou shalt make thy way prosperous, and then thou shalt have good success.  9 Have not I commanded thee? Be strong and of a good courage; be not afraid, neither be thou dismayed: for the LORD thy God is with thee whithersoever thou </a:t>
            </a:r>
            <a:r>
              <a:rPr lang="en-US" sz="3200" b="1" dirty="0" err="1">
                <a:solidFill>
                  <a:prstClr val="black"/>
                </a:solidFill>
                <a:latin typeface="Georgia"/>
              </a:rPr>
              <a:t>goest</a:t>
            </a:r>
            <a:r>
              <a:rPr lang="en-US" sz="3200" b="1" dirty="0">
                <a:solidFill>
                  <a:prstClr val="black"/>
                </a:solidFill>
                <a:latin typeface="Georgia"/>
              </a:rPr>
              <a:t>.</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63682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Be Strong and Courageous: Joshua 1’s Divine Commission</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D37EC-6615-F378-2E96-40972572E78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007685-9496-52C3-757C-8063A5E61148}"/>
              </a:ext>
            </a:extLst>
          </p:cNvPr>
          <p:cNvSpPr txBox="1"/>
          <p:nvPr/>
        </p:nvSpPr>
        <p:spPr>
          <a:xfrm>
            <a:off x="457200" y="457200"/>
            <a:ext cx="11277600" cy="5943600"/>
          </a:xfrm>
          <a:prstGeom prst="rect">
            <a:avLst/>
          </a:prstGeom>
          <a:noFill/>
        </p:spPr>
        <p:txBody>
          <a:bodyPr wrap="square"/>
          <a:lstStyle/>
          <a:p>
            <a:pPr lvl="0">
              <a:defRPr/>
            </a:pPr>
            <a:r>
              <a:rPr lang="en-US" sz="4400" b="1" dirty="0">
                <a:solidFill>
                  <a:prstClr val="black"/>
                </a:solidFill>
                <a:latin typeface="Georgia"/>
              </a:rPr>
              <a:t>Deuteronomy 34</a:t>
            </a:r>
          </a:p>
          <a:p>
            <a:pPr lvl="0">
              <a:lnSpc>
                <a:spcPct val="200000"/>
              </a:lnSpc>
              <a:defRPr/>
            </a:pPr>
            <a:r>
              <a:rPr lang="en-US" sz="3600" b="1" dirty="0">
                <a:solidFill>
                  <a:prstClr val="black"/>
                </a:solidFill>
                <a:latin typeface="Georgia"/>
              </a:rPr>
              <a:t>1–8. Moses views the land from Mount Nebo and dies.</a:t>
            </a:r>
          </a:p>
          <a:p>
            <a:pPr lvl="0">
              <a:lnSpc>
                <a:spcPct val="200000"/>
              </a:lnSpc>
              <a:defRPr/>
            </a:pPr>
            <a:r>
              <a:rPr lang="en-US" sz="3600" b="1" dirty="0">
                <a:solidFill>
                  <a:prstClr val="black"/>
                </a:solidFill>
                <a:latin typeface="Georgia"/>
              </a:rPr>
              <a:t>9–12. Joshua receives the spirit of wisdom.</a:t>
            </a:r>
          </a:p>
          <a:p>
            <a:pPr lvl="0">
              <a:lnSpc>
                <a:spcPct val="200000"/>
              </a:lnSpc>
              <a:defRPr/>
            </a:pPr>
            <a:r>
              <a:rPr lang="en-US" sz="3600" b="1" dirty="0">
                <a:solidFill>
                  <a:prstClr val="black"/>
                </a:solidFill>
                <a:latin typeface="Georgia"/>
              </a:rPr>
              <a:t>13–12. Israel mourns Moses.</a:t>
            </a:r>
          </a:p>
        </p:txBody>
      </p:sp>
    </p:spTree>
    <p:extLst>
      <p:ext uri="{BB962C8B-B14F-4D97-AF65-F5344CB8AC3E}">
        <p14:creationId xmlns:p14="http://schemas.microsoft.com/office/powerpoint/2010/main" val="3033653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BA493-4A2E-E314-BE0C-645936A0C04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5E77CC-E82A-0E95-BE86-48C3D0C07F47}"/>
              </a:ext>
            </a:extLst>
          </p:cNvPr>
          <p:cNvSpPr txBox="1"/>
          <p:nvPr/>
        </p:nvSpPr>
        <p:spPr>
          <a:xfrm>
            <a:off x="457200" y="282271"/>
            <a:ext cx="11277600" cy="5943600"/>
          </a:xfrm>
          <a:prstGeom prst="rect">
            <a:avLst/>
          </a:prstGeom>
          <a:noFill/>
        </p:spPr>
        <p:txBody>
          <a:bodyPr wrap="square"/>
          <a:lstStyle/>
          <a:p>
            <a:pPr lvl="0">
              <a:defRPr/>
            </a:pPr>
            <a:r>
              <a:rPr lang="en-US" sz="4400" b="1" dirty="0">
                <a:solidFill>
                  <a:prstClr val="black"/>
                </a:solidFill>
                <a:latin typeface="Georgia"/>
              </a:rPr>
              <a:t>Joshua 1 Overview:</a:t>
            </a:r>
          </a:p>
          <a:p>
            <a:pPr lvl="0">
              <a:defRPr/>
            </a:pPr>
            <a:endParaRPr lang="en-US" sz="4400" b="1" dirty="0">
              <a:solidFill>
                <a:prstClr val="black"/>
              </a:solidFill>
              <a:latin typeface="Georgia"/>
            </a:endParaRPr>
          </a:p>
          <a:p>
            <a:pPr lvl="0">
              <a:defRPr/>
            </a:pPr>
            <a:r>
              <a:rPr lang="en-US" sz="3200" b="1" dirty="0">
                <a:solidFill>
                  <a:prstClr val="black"/>
                </a:solidFill>
                <a:latin typeface="Georgia"/>
              </a:rPr>
              <a:t>1–2. God commissions Joshua after Moses’ death.</a:t>
            </a:r>
          </a:p>
          <a:p>
            <a:pPr lvl="0">
              <a:defRPr/>
            </a:pPr>
            <a:endParaRPr lang="en-US" sz="3200" b="1" dirty="0">
              <a:solidFill>
                <a:prstClr val="black"/>
              </a:solidFill>
              <a:latin typeface="Georgia"/>
            </a:endParaRPr>
          </a:p>
          <a:p>
            <a:pPr lvl="0">
              <a:defRPr/>
            </a:pPr>
            <a:r>
              <a:rPr lang="en-US" sz="3200" b="1" dirty="0">
                <a:solidFill>
                  <a:prstClr val="black"/>
                </a:solidFill>
                <a:latin typeface="Georgia"/>
              </a:rPr>
              <a:t>3–5. God reaffirms the land promise.</a:t>
            </a:r>
          </a:p>
          <a:p>
            <a:pPr lvl="0">
              <a:defRPr/>
            </a:pPr>
            <a:endParaRPr lang="en-US" sz="3200" b="1" dirty="0">
              <a:solidFill>
                <a:prstClr val="black"/>
              </a:solidFill>
              <a:latin typeface="Georgia"/>
            </a:endParaRPr>
          </a:p>
          <a:p>
            <a:pPr lvl="0">
              <a:defRPr/>
            </a:pPr>
            <a:r>
              <a:rPr lang="en-US" sz="3200" b="1" dirty="0">
                <a:solidFill>
                  <a:prstClr val="black"/>
                </a:solidFill>
                <a:latin typeface="Georgia"/>
              </a:rPr>
              <a:t>6–9. God calls Joshua to courage and obedience.</a:t>
            </a:r>
          </a:p>
          <a:p>
            <a:pPr lvl="0">
              <a:defRPr/>
            </a:pPr>
            <a:endParaRPr lang="en-US" sz="3200" b="1" dirty="0">
              <a:solidFill>
                <a:prstClr val="black"/>
              </a:solidFill>
              <a:latin typeface="Georgia"/>
            </a:endParaRPr>
          </a:p>
          <a:p>
            <a:pPr lvl="0">
              <a:defRPr/>
            </a:pPr>
            <a:r>
              <a:rPr lang="en-US" sz="3200" b="1" dirty="0">
                <a:solidFill>
                  <a:prstClr val="black"/>
                </a:solidFill>
                <a:latin typeface="Georgia"/>
              </a:rPr>
              <a:t>10–18. Joshua commands the people to prepare for conquest.</a:t>
            </a:r>
          </a:p>
        </p:txBody>
      </p:sp>
    </p:spTree>
    <p:extLst>
      <p:ext uri="{BB962C8B-B14F-4D97-AF65-F5344CB8AC3E}">
        <p14:creationId xmlns:p14="http://schemas.microsoft.com/office/powerpoint/2010/main" val="395545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15DB-230B-B129-B0D3-92AB37D8102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FF7D16-CCE8-D748-6D83-D42C5600BCAC}"/>
              </a:ext>
            </a:extLst>
          </p:cNvPr>
          <p:cNvSpPr txBox="1"/>
          <p:nvPr/>
        </p:nvSpPr>
        <p:spPr>
          <a:xfrm>
            <a:off x="457200" y="282271"/>
            <a:ext cx="11277600" cy="5943600"/>
          </a:xfrm>
          <a:prstGeom prst="rect">
            <a:avLst/>
          </a:prstGeom>
          <a:noFill/>
        </p:spPr>
        <p:txBody>
          <a:bodyPr wrap="square"/>
          <a:lstStyle/>
          <a:p>
            <a:pPr lvl="0">
              <a:defRPr/>
            </a:pPr>
            <a:r>
              <a:rPr lang="en-US" sz="4400" b="1" dirty="0">
                <a:solidFill>
                  <a:prstClr val="black"/>
                </a:solidFill>
                <a:latin typeface="Georgia"/>
              </a:rPr>
              <a:t>Joshua 2 Preview:</a:t>
            </a:r>
          </a:p>
          <a:p>
            <a:pPr lvl="0">
              <a:defRPr/>
            </a:pPr>
            <a:endParaRPr lang="en-US" sz="4400" b="1" dirty="0">
              <a:solidFill>
                <a:prstClr val="black"/>
              </a:solidFill>
              <a:latin typeface="Georgia"/>
            </a:endParaRPr>
          </a:p>
          <a:p>
            <a:pPr lvl="0">
              <a:defRPr/>
            </a:pPr>
            <a:r>
              <a:rPr lang="en-US" sz="3600" b="1" dirty="0">
                <a:solidFill>
                  <a:prstClr val="black"/>
                </a:solidFill>
                <a:latin typeface="Georgia"/>
              </a:rPr>
              <a:t>1–24. Rahab hides the spies; God shows His grace even in Jericho.</a:t>
            </a:r>
          </a:p>
        </p:txBody>
      </p:sp>
    </p:spTree>
    <p:extLst>
      <p:ext uri="{BB962C8B-B14F-4D97-AF65-F5344CB8AC3E}">
        <p14:creationId xmlns:p14="http://schemas.microsoft.com/office/powerpoint/2010/main" val="1909383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445B9-B053-4D8B-F7AC-50B8176EB9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12B67AA-67E4-3FE5-54F3-6EE651ECDB77}"/>
              </a:ext>
            </a:extLst>
          </p:cNvPr>
          <p:cNvSpPr txBox="1"/>
          <p:nvPr/>
        </p:nvSpPr>
        <p:spPr>
          <a:xfrm>
            <a:off x="457200" y="45720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Joshua 1:1-2 Now after the death of Moses the servant of the LORD it came to pass, that the LORD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spake</a:t>
            </a:r>
            <a:r>
              <a:rPr kumimoji="0" lang="en-US" sz="4400" b="1" i="0" u="none" strike="noStrike" kern="1200" cap="none" spc="0" normalizeH="0" baseline="0" noProof="0" dirty="0">
                <a:ln>
                  <a:noFill/>
                </a:ln>
                <a:solidFill>
                  <a:prstClr val="black"/>
                </a:solidFill>
                <a:effectLst/>
                <a:uLnTx/>
                <a:uFillTx/>
                <a:latin typeface="Georgia"/>
                <a:ea typeface="+mn-ea"/>
                <a:cs typeface="+mn-cs"/>
              </a:rPr>
              <a:t> unto Joshua the son of Nun, Moses' minister, saying, 2 Moses my servant is dead; now therefore arise, go over this Jordan, thou, and all this people, unto the land which I do give to them, even to the children of Israel.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2036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95968</TotalTime>
  <Words>1355</Words>
  <Application>Microsoft Office PowerPoint</Application>
  <PresentationFormat>Widescreen</PresentationFormat>
  <Paragraphs>41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631</cp:revision>
  <cp:lastPrinted>2020-01-28T17:57:24Z</cp:lastPrinted>
  <dcterms:created xsi:type="dcterms:W3CDTF">2019-08-31T20:33:16Z</dcterms:created>
  <dcterms:modified xsi:type="dcterms:W3CDTF">2025-09-26T23:15:38Z</dcterms:modified>
</cp:coreProperties>
</file>