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764" r:id="rId2"/>
    <p:sldId id="857" r:id="rId3"/>
    <p:sldId id="874" r:id="rId4"/>
    <p:sldId id="873" r:id="rId5"/>
    <p:sldId id="875" r:id="rId6"/>
    <p:sldId id="829" r:id="rId7"/>
    <p:sldId id="877" r:id="rId8"/>
    <p:sldId id="878" r:id="rId9"/>
    <p:sldId id="879" r:id="rId10"/>
    <p:sldId id="831" r:id="rId11"/>
    <p:sldId id="836" r:id="rId12"/>
    <p:sldId id="880" r:id="rId13"/>
    <p:sldId id="881" r:id="rId14"/>
    <p:sldId id="882" r:id="rId15"/>
    <p:sldId id="884" r:id="rId16"/>
    <p:sldId id="883" r:id="rId17"/>
    <p:sldId id="885" r:id="rId18"/>
    <p:sldId id="886" r:id="rId19"/>
    <p:sldId id="887" r:id="rId20"/>
    <p:sldId id="888" r:id="rId21"/>
    <p:sldId id="837" r:id="rId22"/>
    <p:sldId id="859" r:id="rId23"/>
    <p:sldId id="860" r:id="rId24"/>
    <p:sldId id="876" r:id="rId25"/>
    <p:sldId id="889" r:id="rId26"/>
    <p:sldId id="861" r:id="rId27"/>
    <p:sldId id="862" r:id="rId28"/>
    <p:sldId id="863" r:id="rId29"/>
    <p:sldId id="864" r:id="rId30"/>
    <p:sldId id="865" r:id="rId31"/>
    <p:sldId id="866" r:id="rId32"/>
    <p:sldId id="793" r:id="rId33"/>
    <p:sldId id="891" r:id="rId3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DB9"/>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8/13/2025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8/13/2025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8/13/2025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8/13/2025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ruewordsbaptist.or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1521507"/>
            <a:ext cx="12192000" cy="3721724"/>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Sunday Morning</a:t>
            </a:r>
            <a:endParaRPr kumimoji="0" lang="en-US" sz="96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72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Ezekiel 22:23-25</a:t>
            </a:r>
            <a:endParaRPr kumimoji="0" lang="en-US" sz="54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Joshua Tapp</a:t>
            </a:r>
            <a:endParaRPr kumimoji="0" lang="en-US" sz="7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87240" y="294246"/>
            <a:ext cx="3017520" cy="757400"/>
          </a:xfrm>
          <a:prstGeom prst="rect">
            <a:avLst/>
          </a:prstGeom>
        </p:spPr>
      </p:pic>
    </p:spTree>
    <p:extLst>
      <p:ext uri="{BB962C8B-B14F-4D97-AF65-F5344CB8AC3E}">
        <p14:creationId xmlns:p14="http://schemas.microsoft.com/office/powerpoint/2010/main" val="1092588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42887" y="156449"/>
            <a:ext cx="11706226" cy="5937651"/>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72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Proverbs 27:2  Let </a:t>
            </a:r>
            <a:r>
              <a:rPr kumimoji="0" lang="en-US" sz="7200" b="1" i="0" u="sng"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another man</a:t>
            </a:r>
            <a:r>
              <a:rPr kumimoji="0" lang="en-US" sz="72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 praise thee, and not thine own mouth; a stranger, and not thine own lips.</a:t>
            </a:r>
          </a:p>
        </p:txBody>
      </p:sp>
    </p:spTree>
    <p:extLst>
      <p:ext uri="{BB962C8B-B14F-4D97-AF65-F5344CB8AC3E}">
        <p14:creationId xmlns:p14="http://schemas.microsoft.com/office/powerpoint/2010/main" val="188056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42887" y="107971"/>
            <a:ext cx="11706226" cy="5951309"/>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Romans 13:7  Render therefore to all their dues: tribute to whom tribute is due; custom to whom custom; fear to whom fear; honour to whom honour.</a:t>
            </a:r>
          </a:p>
        </p:txBody>
      </p:sp>
    </p:spTree>
    <p:extLst>
      <p:ext uri="{BB962C8B-B14F-4D97-AF65-F5344CB8AC3E}">
        <p14:creationId xmlns:p14="http://schemas.microsoft.com/office/powerpoint/2010/main" val="3877264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B5FFEDB-8C06-C183-5B96-A665EF7631B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41716A2-3A51-30E9-502B-875683F18C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74674" y="0"/>
            <a:ext cx="5143500" cy="6858000"/>
          </a:xfrm>
          <a:prstGeom prst="rect">
            <a:avLst/>
          </a:prstGeom>
        </p:spPr>
      </p:pic>
      <p:pic>
        <p:nvPicPr>
          <p:cNvPr id="8" name="Picture 7">
            <a:extLst>
              <a:ext uri="{FF2B5EF4-FFF2-40B4-BE49-F238E27FC236}">
                <a16:creationId xmlns:a16="http://schemas.microsoft.com/office/drawing/2014/main" id="{97438122-67F5-F471-69CF-40E3242E28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826" y="0"/>
            <a:ext cx="5143500" cy="6858000"/>
          </a:xfrm>
          <a:prstGeom prst="rect">
            <a:avLst/>
          </a:prstGeom>
        </p:spPr>
      </p:pic>
    </p:spTree>
    <p:extLst>
      <p:ext uri="{BB962C8B-B14F-4D97-AF65-F5344CB8AC3E}">
        <p14:creationId xmlns:p14="http://schemas.microsoft.com/office/powerpoint/2010/main" val="225328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0923B2C-4B87-75D0-5DD9-5FF80FE664A2}"/>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D3278A4D-8D89-E530-FF8D-50AD0B974E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23" y="0"/>
            <a:ext cx="12102353" cy="6858000"/>
          </a:xfrm>
          <a:prstGeom prst="rect">
            <a:avLst/>
          </a:prstGeom>
        </p:spPr>
      </p:pic>
    </p:spTree>
    <p:extLst>
      <p:ext uri="{BB962C8B-B14F-4D97-AF65-F5344CB8AC3E}">
        <p14:creationId xmlns:p14="http://schemas.microsoft.com/office/powerpoint/2010/main" val="3407009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92DBA74-055D-583E-CAC2-CDE9647DA64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9438898-009F-30DF-D6DC-E0CBF981A3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293977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B2C3B54-8C88-275A-A406-272B2BB136E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4403B8B-4687-18B7-FD4B-37CC80745C62}"/>
              </a:ext>
            </a:extLst>
          </p:cNvPr>
          <p:cNvPicPr>
            <a:picLocks noChangeAspect="1"/>
          </p:cNvPicPr>
          <p:nvPr/>
        </p:nvPicPr>
        <p:blipFill>
          <a:blip r:embed="rId2" cstate="email">
            <a:extLst>
              <a:ext uri="{28A0092B-C50C-407E-A947-70E740481C1C}">
                <a14:useLocalDpi xmlns:a14="http://schemas.microsoft.com/office/drawing/2010/main"/>
              </a:ext>
            </a:extLst>
          </a:blip>
          <a:srcRect l="29513" t="12445" b="8825"/>
          <a:stretch>
            <a:fillRect/>
          </a:stretch>
        </p:blipFill>
        <p:spPr>
          <a:xfrm>
            <a:off x="1724297" y="461554"/>
            <a:ext cx="3984819" cy="5934456"/>
          </a:xfrm>
          <a:prstGeom prst="rect">
            <a:avLst/>
          </a:prstGeom>
        </p:spPr>
      </p:pic>
      <p:pic>
        <p:nvPicPr>
          <p:cNvPr id="10" name="Picture 9">
            <a:extLst>
              <a:ext uri="{FF2B5EF4-FFF2-40B4-BE49-F238E27FC236}">
                <a16:creationId xmlns:a16="http://schemas.microsoft.com/office/drawing/2014/main" id="{47DCF324-76CA-B4FB-A4BD-2557E2E045EF}"/>
              </a:ext>
            </a:extLst>
          </p:cNvPr>
          <p:cNvPicPr>
            <a:picLocks noChangeAspect="1"/>
          </p:cNvPicPr>
          <p:nvPr/>
        </p:nvPicPr>
        <p:blipFill>
          <a:blip r:embed="rId3" cstate="email">
            <a:extLst>
              <a:ext uri="{28A0092B-C50C-407E-A947-70E740481C1C}">
                <a14:useLocalDpi xmlns:a14="http://schemas.microsoft.com/office/drawing/2010/main"/>
              </a:ext>
            </a:extLst>
          </a:blip>
          <a:srcRect l="5185" t="13460" r="15577"/>
          <a:stretch>
            <a:fillRect/>
          </a:stretch>
        </p:blipFill>
        <p:spPr>
          <a:xfrm>
            <a:off x="6217919" y="461554"/>
            <a:ext cx="4075611" cy="5934891"/>
          </a:xfrm>
          <a:prstGeom prst="rect">
            <a:avLst/>
          </a:prstGeom>
        </p:spPr>
      </p:pic>
    </p:spTree>
    <p:extLst>
      <p:ext uri="{BB962C8B-B14F-4D97-AF65-F5344CB8AC3E}">
        <p14:creationId xmlns:p14="http://schemas.microsoft.com/office/powerpoint/2010/main" val="2115079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D2C7001-B0AF-F4E5-FBF9-9099D071ABD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41880F6-A48F-3BD2-2761-230F87DDF8D0}"/>
              </a:ext>
            </a:extLst>
          </p:cNvPr>
          <p:cNvPicPr>
            <a:picLocks noChangeAspect="1"/>
          </p:cNvPicPr>
          <p:nvPr/>
        </p:nvPicPr>
        <p:blipFill>
          <a:blip r:embed="rId2" cstate="email">
            <a:extLst>
              <a:ext uri="{28A0092B-C50C-407E-A947-70E740481C1C}">
                <a14:useLocalDpi xmlns:a14="http://schemas.microsoft.com/office/drawing/2010/main"/>
              </a:ext>
            </a:extLst>
          </a:blip>
          <a:srcRect t="4446" b="6158"/>
          <a:stretch>
            <a:fillRect/>
          </a:stretch>
        </p:blipFill>
        <p:spPr>
          <a:xfrm>
            <a:off x="981724" y="0"/>
            <a:ext cx="10228552" cy="6858000"/>
          </a:xfrm>
          <a:prstGeom prst="rect">
            <a:avLst/>
          </a:prstGeom>
        </p:spPr>
      </p:pic>
    </p:spTree>
    <p:extLst>
      <p:ext uri="{BB962C8B-B14F-4D97-AF65-F5344CB8AC3E}">
        <p14:creationId xmlns:p14="http://schemas.microsoft.com/office/powerpoint/2010/main" val="2860749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F07FA06-AFEE-15A3-A064-C75C488A409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9E7E13E-E6CA-3AD5-794E-0144E36C2E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31883" y="0"/>
            <a:ext cx="9128234" cy="6858000"/>
          </a:xfrm>
          <a:prstGeom prst="rect">
            <a:avLst/>
          </a:prstGeom>
        </p:spPr>
      </p:pic>
    </p:spTree>
    <p:extLst>
      <p:ext uri="{BB962C8B-B14F-4D97-AF65-F5344CB8AC3E}">
        <p14:creationId xmlns:p14="http://schemas.microsoft.com/office/powerpoint/2010/main" val="2003039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7F32311-573C-1CED-BAD3-D4A01299C8E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793B1D8-06A9-A10F-0895-A1E8DFD805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28413" y="0"/>
            <a:ext cx="5143500" cy="6858000"/>
          </a:xfrm>
          <a:prstGeom prst="rect">
            <a:avLst/>
          </a:prstGeom>
        </p:spPr>
      </p:pic>
      <p:pic>
        <p:nvPicPr>
          <p:cNvPr id="7" name="Picture 6">
            <a:extLst>
              <a:ext uri="{FF2B5EF4-FFF2-40B4-BE49-F238E27FC236}">
                <a16:creationId xmlns:a16="http://schemas.microsoft.com/office/drawing/2014/main" id="{6914D795-3AF4-F241-B6AE-030F991842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0087" y="0"/>
            <a:ext cx="5143500" cy="6858000"/>
          </a:xfrm>
          <a:prstGeom prst="rect">
            <a:avLst/>
          </a:prstGeom>
        </p:spPr>
      </p:pic>
    </p:spTree>
    <p:extLst>
      <p:ext uri="{BB962C8B-B14F-4D97-AF65-F5344CB8AC3E}">
        <p14:creationId xmlns:p14="http://schemas.microsoft.com/office/powerpoint/2010/main" val="3054883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49D70FE-9683-AE51-28AB-821B2FA9384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0009C651-6CD9-7AA6-CDF3-42BAD9398E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11397" y="0"/>
            <a:ext cx="3856794" cy="6858000"/>
          </a:xfrm>
          <a:prstGeom prst="rect">
            <a:avLst/>
          </a:prstGeom>
        </p:spPr>
      </p:pic>
      <p:pic>
        <p:nvPicPr>
          <p:cNvPr id="11" name="Picture 10">
            <a:extLst>
              <a:ext uri="{FF2B5EF4-FFF2-40B4-BE49-F238E27FC236}">
                <a16:creationId xmlns:a16="http://schemas.microsoft.com/office/drawing/2014/main" id="{AFC4A21C-6D1A-6F1B-C110-A5EFACE1F1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2500" y="0"/>
            <a:ext cx="5143500" cy="6858000"/>
          </a:xfrm>
          <a:prstGeom prst="rect">
            <a:avLst/>
          </a:prstGeom>
        </p:spPr>
      </p:pic>
    </p:spTree>
    <p:extLst>
      <p:ext uri="{BB962C8B-B14F-4D97-AF65-F5344CB8AC3E}">
        <p14:creationId xmlns:p14="http://schemas.microsoft.com/office/powerpoint/2010/main" val="352272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A1D0C2F-4EC3-3961-84D7-4681DBEAF99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8BD6D81-CC67-D041-BA93-28EBD2A75CBA}"/>
              </a:ext>
            </a:extLst>
          </p:cNvPr>
          <p:cNvSpPr/>
          <p:nvPr/>
        </p:nvSpPr>
        <p:spPr>
          <a:xfrm>
            <a:off x="242887" y="113418"/>
            <a:ext cx="11706226" cy="6632841"/>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Ezekiel 22:23-25   And the word of the LORD came unto me, saying,  24 Son of man, say unto her, Thou art the land that is not cleansed, nor rained upon in the day of indignation.  25 There is a conspiracy of her prophets in the midst thereof, like a roaring lion ravening the prey; they have devoured souls; they have taken the treasure and precious things; they have made her many widows in the midst thereof.</a:t>
            </a:r>
          </a:p>
        </p:txBody>
      </p:sp>
    </p:spTree>
    <p:extLst>
      <p:ext uri="{BB962C8B-B14F-4D97-AF65-F5344CB8AC3E}">
        <p14:creationId xmlns:p14="http://schemas.microsoft.com/office/powerpoint/2010/main" val="3799814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FEF693D-53CE-227F-B366-92F6D471785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1DA4348-B11C-E57D-B260-22016DC94F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81901" y="0"/>
            <a:ext cx="5143500" cy="6858000"/>
          </a:xfrm>
          <a:prstGeom prst="rect">
            <a:avLst/>
          </a:prstGeom>
        </p:spPr>
      </p:pic>
      <p:pic>
        <p:nvPicPr>
          <p:cNvPr id="8" name="Picture 7">
            <a:extLst>
              <a:ext uri="{FF2B5EF4-FFF2-40B4-BE49-F238E27FC236}">
                <a16:creationId xmlns:a16="http://schemas.microsoft.com/office/drawing/2014/main" id="{9533CE0E-5B6B-B4BE-6268-C5A0A71AC2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6601" y="0"/>
            <a:ext cx="5143500" cy="6858000"/>
          </a:xfrm>
          <a:prstGeom prst="rect">
            <a:avLst/>
          </a:prstGeom>
        </p:spPr>
      </p:pic>
    </p:spTree>
    <p:extLst>
      <p:ext uri="{BB962C8B-B14F-4D97-AF65-F5344CB8AC3E}">
        <p14:creationId xmlns:p14="http://schemas.microsoft.com/office/powerpoint/2010/main" val="3956322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42887" y="151510"/>
            <a:ext cx="11706226" cy="5658472"/>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57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Ezekiel 22:30  And I sought for </a:t>
            </a:r>
            <a:r>
              <a:rPr kumimoji="0" lang="en-US" sz="5700" b="1" i="0" u="sng"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a man</a:t>
            </a:r>
            <a:r>
              <a:rPr kumimoji="0" lang="en-US" sz="57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 among them, that should </a:t>
            </a:r>
            <a:r>
              <a:rPr kumimoji="0" lang="en-US" sz="5700" b="1" i="0" u="sng"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make up the hedge</a:t>
            </a:r>
            <a:r>
              <a:rPr kumimoji="0" lang="en-US" sz="57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 and </a:t>
            </a:r>
            <a:r>
              <a:rPr kumimoji="0" lang="en-US" sz="5700" b="1" i="0" u="sng"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stand in the gap</a:t>
            </a:r>
            <a:r>
              <a:rPr kumimoji="0" lang="en-US" sz="57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 before me for the land, that I should not destroy it: but I found none.</a:t>
            </a:r>
          </a:p>
        </p:txBody>
      </p:sp>
    </p:spTree>
    <p:extLst>
      <p:ext uri="{BB962C8B-B14F-4D97-AF65-F5344CB8AC3E}">
        <p14:creationId xmlns:p14="http://schemas.microsoft.com/office/powerpoint/2010/main" val="1321221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4606F32-5F18-0D71-42B1-BF66CCF7B73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58FB76E-BDEE-E556-AE4D-65F18BBFD691}"/>
              </a:ext>
            </a:extLst>
          </p:cNvPr>
          <p:cNvSpPr/>
          <p:nvPr/>
        </p:nvSpPr>
        <p:spPr>
          <a:xfrm>
            <a:off x="242887" y="73129"/>
            <a:ext cx="11706226" cy="6099170"/>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46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1 Timothy 3:8-10  Likewise must the deacons be grave, not doubletongued, not given to much wine, not greedy of filthy lucre;  9 Holding the mystery of the faith in a pure conscience.  10 And let these also first be proved; then let them use the office of a deacon, being found blameless.</a:t>
            </a:r>
          </a:p>
        </p:txBody>
      </p:sp>
    </p:spTree>
    <p:extLst>
      <p:ext uri="{BB962C8B-B14F-4D97-AF65-F5344CB8AC3E}">
        <p14:creationId xmlns:p14="http://schemas.microsoft.com/office/powerpoint/2010/main" val="1414661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E7BD7C7-BFFC-04DB-2D1B-7864265592F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7EECD6E-8C8E-39B3-7E34-A7353523F9CF}"/>
              </a:ext>
            </a:extLst>
          </p:cNvPr>
          <p:cNvSpPr/>
          <p:nvPr/>
        </p:nvSpPr>
        <p:spPr>
          <a:xfrm>
            <a:off x="242887" y="142807"/>
            <a:ext cx="11706226" cy="6268576"/>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42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1 Timothy 3:11-13  Even so must their wives be grave, not slanderers, sober, faithful in all things.  12 Let the deacons be the husbands of one wife, ruling their children and their own houses well.  13 For they that have used the office of a deacon well purchase to themselves a good degree, and great boldness in the faith which is in Christ Jesus.</a:t>
            </a:r>
          </a:p>
        </p:txBody>
      </p:sp>
    </p:spTree>
    <p:extLst>
      <p:ext uri="{BB962C8B-B14F-4D97-AF65-F5344CB8AC3E}">
        <p14:creationId xmlns:p14="http://schemas.microsoft.com/office/powerpoint/2010/main" val="3105265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A7BB065-CACA-A2FD-9C87-AEC747142AB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DA3110F-CBBE-2C2C-6697-F98A8A85CEAA}"/>
              </a:ext>
            </a:extLst>
          </p:cNvPr>
          <p:cNvSpPr/>
          <p:nvPr/>
        </p:nvSpPr>
        <p:spPr>
          <a:xfrm>
            <a:off x="242887" y="142807"/>
            <a:ext cx="11706226" cy="6360074"/>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Acts 6:6-7  Whom they set before the apostles: and when they had prayed, they laid their hands on them.  7 And </a:t>
            </a:r>
            <a:r>
              <a:rPr kumimoji="0" lang="en-US" sz="4800" b="1" i="0" u="sng"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the word of God increased</a:t>
            </a:r>
            <a:r>
              <a:rPr kumimoji="0" lang="en-US" sz="48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 and </a:t>
            </a:r>
            <a:r>
              <a:rPr kumimoji="0" lang="en-US" sz="4800" b="1" i="0" u="sng"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the number of the disciples multiplied</a:t>
            </a:r>
            <a:r>
              <a:rPr kumimoji="0" lang="en-US" sz="48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 in Jerusalem greatly; and a great company of the priests were obedient to the faith.</a:t>
            </a:r>
          </a:p>
        </p:txBody>
      </p:sp>
    </p:spTree>
    <p:extLst>
      <p:ext uri="{BB962C8B-B14F-4D97-AF65-F5344CB8AC3E}">
        <p14:creationId xmlns:p14="http://schemas.microsoft.com/office/powerpoint/2010/main" val="334210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F53BE73-671B-2852-D6D0-794851B2094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5C525A2-3E02-58C9-9540-609B4B763662}"/>
              </a:ext>
            </a:extLst>
          </p:cNvPr>
          <p:cNvPicPr>
            <a:picLocks noChangeAspect="1"/>
          </p:cNvPicPr>
          <p:nvPr/>
        </p:nvPicPr>
        <p:blipFill>
          <a:blip r:embed="rId2" cstate="email">
            <a:extLst>
              <a:ext uri="{28A0092B-C50C-407E-A947-70E740481C1C}">
                <a14:useLocalDpi xmlns:a14="http://schemas.microsoft.com/office/drawing/2010/main"/>
              </a:ext>
            </a:extLst>
          </a:blip>
          <a:srcRect l="15513" r="16852"/>
          <a:stretch>
            <a:fillRect/>
          </a:stretch>
        </p:blipFill>
        <p:spPr>
          <a:xfrm>
            <a:off x="2616398" y="0"/>
            <a:ext cx="6959204" cy="6858000"/>
          </a:xfrm>
          <a:prstGeom prst="rect">
            <a:avLst/>
          </a:prstGeom>
        </p:spPr>
      </p:pic>
    </p:spTree>
    <p:extLst>
      <p:ext uri="{BB962C8B-B14F-4D97-AF65-F5344CB8AC3E}">
        <p14:creationId xmlns:p14="http://schemas.microsoft.com/office/powerpoint/2010/main" val="865742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C48D2D8-CBAE-26FD-6F26-F1A3F3DE224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1D3B8DF-8DC5-0622-8851-FBA767588F2C}"/>
              </a:ext>
            </a:extLst>
          </p:cNvPr>
          <p:cNvSpPr/>
          <p:nvPr/>
        </p:nvSpPr>
        <p:spPr>
          <a:xfrm>
            <a:off x="242887" y="142807"/>
            <a:ext cx="11706226" cy="5787418"/>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88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Romans 3:23   For </a:t>
            </a:r>
            <a:r>
              <a:rPr kumimoji="0" lang="en-US" sz="8800" b="1" i="0" u="sng"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all have sinned</a:t>
            </a:r>
            <a:r>
              <a:rPr kumimoji="0" lang="en-US" sz="88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 and come short of the glory of God;</a:t>
            </a:r>
          </a:p>
        </p:txBody>
      </p:sp>
    </p:spTree>
    <p:extLst>
      <p:ext uri="{BB962C8B-B14F-4D97-AF65-F5344CB8AC3E}">
        <p14:creationId xmlns:p14="http://schemas.microsoft.com/office/powerpoint/2010/main" val="257272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DA3EADF-A0CB-F188-AC41-8B005D35740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5E65069-6D19-B4FF-6896-477ED9A63B02}"/>
              </a:ext>
            </a:extLst>
          </p:cNvPr>
          <p:cNvSpPr/>
          <p:nvPr/>
        </p:nvSpPr>
        <p:spPr>
          <a:xfrm>
            <a:off x="242887" y="90547"/>
            <a:ext cx="11706226" cy="5641160"/>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115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Romans 6:23a   For the </a:t>
            </a:r>
            <a:r>
              <a:rPr kumimoji="0" lang="en-US" sz="11500" b="1" i="0" u="sng"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wages</a:t>
            </a:r>
            <a:r>
              <a:rPr kumimoji="0" lang="en-US" sz="115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 of sin is </a:t>
            </a:r>
            <a:r>
              <a:rPr kumimoji="0" lang="en-US" sz="11500" b="1" i="0" u="sng"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death</a:t>
            </a:r>
            <a:r>
              <a:rPr kumimoji="0" lang="en-US" sz="115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612730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F24AAA5-D727-A3C4-9AD6-34C7E168CEB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146B253-6A1F-9FE2-D5D0-D45678573ACD}"/>
              </a:ext>
            </a:extLst>
          </p:cNvPr>
          <p:cNvSpPr/>
          <p:nvPr/>
        </p:nvSpPr>
        <p:spPr>
          <a:xfrm>
            <a:off x="242887" y="151510"/>
            <a:ext cx="11706226" cy="5937651"/>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72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Romans 5:8   But God commendeth his love toward us, in that, while we were yet sinners, Christ died </a:t>
            </a:r>
            <a:r>
              <a:rPr kumimoji="0" lang="en-US" sz="7200" b="1" i="0" u="sng"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for us</a:t>
            </a:r>
            <a:r>
              <a:rPr kumimoji="0" lang="en-US" sz="72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687605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7067308-43BE-D09B-A7D0-14E09E6F441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B2188AD-8730-CB6F-6C68-798D919AEA4A}"/>
              </a:ext>
            </a:extLst>
          </p:cNvPr>
          <p:cNvSpPr/>
          <p:nvPr/>
        </p:nvSpPr>
        <p:spPr>
          <a:xfrm>
            <a:off x="242887" y="142807"/>
            <a:ext cx="11706226" cy="5937651"/>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72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1 John 4:14   And we have seen and do testify that the Father sent </a:t>
            </a:r>
            <a:r>
              <a:rPr kumimoji="0" lang="en-US" sz="7200" b="1" i="0" u="sng"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the Son to be "</a:t>
            </a:r>
            <a:r>
              <a:rPr kumimoji="0" lang="en-US" sz="7200" b="1" i="1" u="sng"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the Saviour</a:t>
            </a:r>
            <a:r>
              <a:rPr kumimoji="0" lang="en-US" sz="7200" b="1" i="0" u="sng"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 of the world</a:t>
            </a:r>
            <a:r>
              <a:rPr kumimoji="0" lang="en-US" sz="72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885643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527DEF6-3585-E157-DE76-D94FA9FC6B1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91303D4-CC4D-C81A-D29D-5CFCBBCE5CD7}"/>
              </a:ext>
            </a:extLst>
          </p:cNvPr>
          <p:cNvSpPr/>
          <p:nvPr/>
        </p:nvSpPr>
        <p:spPr>
          <a:xfrm>
            <a:off x="242887" y="113418"/>
            <a:ext cx="11706226" cy="6632841"/>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Ezekiel 22:26-27   Her priests have violated my law, and have profaned mine holy things: they have put no difference between the holy and profane, neither have they shewed difference between the unclean and the clean, and have hid their eyes from my sabbaths, and I am profaned among them.  27 Her princes in the midst thereof are like wolves ravening the prey, to shed blood, and to destroy souls, to get dishonest gain.</a:t>
            </a:r>
          </a:p>
        </p:txBody>
      </p:sp>
    </p:spTree>
    <p:extLst>
      <p:ext uri="{BB962C8B-B14F-4D97-AF65-F5344CB8AC3E}">
        <p14:creationId xmlns:p14="http://schemas.microsoft.com/office/powerpoint/2010/main" val="1871513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00B1232-5DC2-42E6-9A81-3515F2F7264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896FAC3-A1A6-583A-5494-03E7B880BF78}"/>
              </a:ext>
            </a:extLst>
          </p:cNvPr>
          <p:cNvSpPr/>
          <p:nvPr/>
        </p:nvSpPr>
        <p:spPr>
          <a:xfrm>
            <a:off x="242887" y="90553"/>
            <a:ext cx="11706226" cy="5853590"/>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59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Acts 16:30-31   And brought them out, and said, Sirs, </a:t>
            </a:r>
            <a:r>
              <a:rPr kumimoji="0" lang="en-US" sz="5900" b="1" i="0" u="sng"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what must I do to be saved</a:t>
            </a:r>
            <a:r>
              <a:rPr kumimoji="0" lang="en-US" sz="59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  31 And they said, </a:t>
            </a:r>
            <a:r>
              <a:rPr kumimoji="0" lang="en-US" sz="5900" b="1" i="0" u="sng"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Believe on the Lord Jesus Christ</a:t>
            </a:r>
            <a:r>
              <a:rPr kumimoji="0" lang="en-US" sz="59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 and </a:t>
            </a:r>
            <a:r>
              <a:rPr kumimoji="0" lang="en-US" sz="5900" b="1" i="0" u="sng"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thou shalt be save</a:t>
            </a:r>
            <a:r>
              <a:rPr kumimoji="0" lang="en-US" sz="59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d, and thy house.</a:t>
            </a:r>
          </a:p>
        </p:txBody>
      </p:sp>
    </p:spTree>
    <p:extLst>
      <p:ext uri="{BB962C8B-B14F-4D97-AF65-F5344CB8AC3E}">
        <p14:creationId xmlns:p14="http://schemas.microsoft.com/office/powerpoint/2010/main" val="2064458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E8C0999-7989-61AA-4207-42B9A3FC199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585E51A-FC3E-D900-68DC-33C87BCD7F28}"/>
              </a:ext>
            </a:extLst>
          </p:cNvPr>
          <p:cNvSpPr/>
          <p:nvPr/>
        </p:nvSpPr>
        <p:spPr>
          <a:xfrm>
            <a:off x="242887" y="151510"/>
            <a:ext cx="11706226" cy="6586996"/>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80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John 6:47   Verily, verily, I say unto </a:t>
            </a:r>
            <a:r>
              <a:rPr kumimoji="0" lang="en-US" sz="8000" b="1" i="0" u="sng"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you</a:t>
            </a:r>
            <a:r>
              <a:rPr kumimoji="0" lang="en-US" sz="80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 He that believeth on me </a:t>
            </a:r>
            <a:r>
              <a:rPr kumimoji="0" lang="en-US" sz="8000" b="1" i="0" u="sng"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hath</a:t>
            </a:r>
            <a:r>
              <a:rPr kumimoji="0" lang="en-US" sz="80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 everlasting life.</a:t>
            </a:r>
          </a:p>
        </p:txBody>
      </p:sp>
    </p:spTree>
    <p:extLst>
      <p:ext uri="{BB962C8B-B14F-4D97-AF65-F5344CB8AC3E}">
        <p14:creationId xmlns:p14="http://schemas.microsoft.com/office/powerpoint/2010/main" val="3068437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2034472"/>
            <a:ext cx="12192000" cy="2457211"/>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We Present To You:</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8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Deacon Gary Tapp</a:t>
            </a:r>
            <a:endParaRPr kumimoji="0" lang="en-US" sz="7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87240" y="294246"/>
            <a:ext cx="3017520" cy="757400"/>
          </a:xfrm>
          <a:prstGeom prst="rect">
            <a:avLst/>
          </a:prstGeom>
        </p:spPr>
      </p:pic>
    </p:spTree>
    <p:extLst>
      <p:ext uri="{BB962C8B-B14F-4D97-AF65-F5344CB8AC3E}">
        <p14:creationId xmlns:p14="http://schemas.microsoft.com/office/powerpoint/2010/main" val="2173859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090E292-D273-BCFA-232B-BB98733AAAD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7703EFB-D453-0BF5-A148-75E546B52D53}"/>
              </a:ext>
            </a:extLst>
          </p:cNvPr>
          <p:cNvSpPr/>
          <p:nvPr/>
        </p:nvSpPr>
        <p:spPr>
          <a:xfrm>
            <a:off x="0" y="2095432"/>
            <a:ext cx="12192000" cy="2470292"/>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Visit Us:</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TrueWordsBaptist.org</a:t>
            </a:r>
            <a:endParaRPr kumimoji="0" lang="en-US" sz="7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Calibri" panose="020F0502020204030204"/>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CC3543E9-DF62-943C-876E-E6767FE37FD8}"/>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24B9E479-4A80-5123-D829-DC38AA0A18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87240" y="294246"/>
            <a:ext cx="3017520" cy="757400"/>
          </a:xfrm>
          <a:prstGeom prst="rect">
            <a:avLst/>
          </a:prstGeom>
        </p:spPr>
      </p:pic>
    </p:spTree>
    <p:extLst>
      <p:ext uri="{BB962C8B-B14F-4D97-AF65-F5344CB8AC3E}">
        <p14:creationId xmlns:p14="http://schemas.microsoft.com/office/powerpoint/2010/main" val="1890597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E431C6A-3A5B-C32C-9476-500EBF95F6D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FD5BD84-A665-95F6-0ACB-160AF97EBFEB}"/>
              </a:ext>
            </a:extLst>
          </p:cNvPr>
          <p:cNvSpPr/>
          <p:nvPr/>
        </p:nvSpPr>
        <p:spPr>
          <a:xfrm>
            <a:off x="242887" y="113418"/>
            <a:ext cx="11706226" cy="6121419"/>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41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Ezekiel 22:28-29   And her prophets have daubed them with untempered morter, seeing vanity, and divining lies unto them, saying, Thus saith the Lord GOD, when the LORD hath not spoken.  29 The people of the land have used oppression, and exercised robbery, and have vexed the poor and needy: yea, they have oppressed the stranger wrongfully.</a:t>
            </a:r>
          </a:p>
        </p:txBody>
      </p:sp>
    </p:spTree>
    <p:extLst>
      <p:ext uri="{BB962C8B-B14F-4D97-AF65-F5344CB8AC3E}">
        <p14:creationId xmlns:p14="http://schemas.microsoft.com/office/powerpoint/2010/main" val="226382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555177C-42B2-0F9D-EC7B-6D3BB368791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3241B2D-2742-1BFA-3B98-EF2F250B6E20}"/>
              </a:ext>
            </a:extLst>
          </p:cNvPr>
          <p:cNvSpPr/>
          <p:nvPr/>
        </p:nvSpPr>
        <p:spPr>
          <a:xfrm>
            <a:off x="242887" y="113418"/>
            <a:ext cx="11706226" cy="6268576"/>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kumimoji="0" lang="en-US" sz="42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Ezekiel 22:30-31   </a:t>
            </a:r>
            <a:r>
              <a:rPr kumimoji="0" lang="en-US" sz="4200" b="1" i="0" u="sng"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And I sought for a man among them</a:t>
            </a:r>
            <a:r>
              <a:rPr kumimoji="0" lang="en-US" sz="42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 that should </a:t>
            </a:r>
            <a:r>
              <a:rPr kumimoji="0" lang="en-US" sz="4200" b="1" i="0" u="sng"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make up the hedge</a:t>
            </a:r>
            <a:r>
              <a:rPr kumimoji="0" lang="en-US" sz="42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 and </a:t>
            </a:r>
            <a:r>
              <a:rPr kumimoji="0" lang="en-US" sz="4200" b="1" i="0" u="sng"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stand in the gap</a:t>
            </a:r>
            <a:r>
              <a:rPr kumimoji="0" lang="en-US" sz="42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 before me for the land, that I should not destroy it: but I found none.  31 Therefore have I poured out mine indignation upon them; I have consumed them with the fire of my wrath: their own way have I recompensed upon their heads, saith the Lord GOD.</a:t>
            </a:r>
          </a:p>
        </p:txBody>
      </p:sp>
    </p:spTree>
    <p:extLst>
      <p:ext uri="{BB962C8B-B14F-4D97-AF65-F5344CB8AC3E}">
        <p14:creationId xmlns:p14="http://schemas.microsoft.com/office/powerpoint/2010/main" val="2055100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0" y="1356446"/>
            <a:ext cx="12192000" cy="5069080"/>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Title of </a:t>
            </a:r>
            <a:r>
              <a:rPr kumimoji="0" lang="en-US" sz="60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the Sermon</a:t>
            </a:r>
            <a:endParaRPr kumimoji="0" lang="en-US" sz="6000" b="1" i="0" u="none" strike="noStrike" kern="1200" cap="none" spc="0" normalizeH="0" baseline="0" noProof="0" dirty="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6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Men Who Stand</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6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rPr>
              <a:t>In The Gap</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5400" b="1" i="0" u="none" strike="noStrike" kern="1200" cap="none" spc="0" normalizeH="0" baseline="0" noProof="0">
              <a:ln>
                <a:noFill/>
              </a:ln>
              <a:solidFill>
                <a:prstClr val="white"/>
              </a:solidFill>
              <a:effectLst>
                <a:glow rad="63500">
                  <a:prstClr val="white">
                    <a:lumMod val="85000"/>
                    <a:alpha val="40000"/>
                  </a:prstClr>
                </a:glow>
              </a:effectLst>
              <a:uLnTx/>
              <a:uFillTx/>
              <a:latin typeface="Georgia" panose="02040502050405020303" pitchFamily="18"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7A358A1-19F2-41B6-F88E-8012291476F2}"/>
              </a:ext>
            </a:extLst>
          </p:cNvPr>
          <p:cNvSpPr txBox="1"/>
          <p:nvPr/>
        </p:nvSpPr>
        <p:spPr>
          <a:xfrm>
            <a:off x="0" y="6361529"/>
            <a:ext cx="12192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Baptist Church – 1377 S. 20</a:t>
            </a:r>
            <a:r>
              <a:rPr kumimoji="0" lang="en-US" sz="2000" b="1" i="0" u="none" strike="noStrike" kern="1200" cap="none" spc="0" normalizeH="0" baseline="3000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th</a:t>
            </a: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 St. Louisville, KY – TrueWordsBaptist.org</a:t>
            </a:r>
          </a:p>
        </p:txBody>
      </p:sp>
      <p:pic>
        <p:nvPicPr>
          <p:cNvPr id="3" name="Picture 2">
            <a:extLst>
              <a:ext uri="{FF2B5EF4-FFF2-40B4-BE49-F238E27FC236}">
                <a16:creationId xmlns:a16="http://schemas.microsoft.com/office/drawing/2014/main" id="{798B788B-7276-D334-58CD-330BCE6447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87240" y="294246"/>
            <a:ext cx="3017520" cy="757400"/>
          </a:xfrm>
          <a:prstGeom prst="rect">
            <a:avLst/>
          </a:prstGeom>
        </p:spPr>
      </p:pic>
    </p:spTree>
    <p:extLst>
      <p:ext uri="{BB962C8B-B14F-4D97-AF65-F5344CB8AC3E}">
        <p14:creationId xmlns:p14="http://schemas.microsoft.com/office/powerpoint/2010/main" val="2893945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3388FD5-CE51-626E-C4A9-BB93ACFCF86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54495F3-CCBE-001E-DB74-67331C33D3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80959" y="0"/>
            <a:ext cx="5143500" cy="6858000"/>
          </a:xfrm>
          <a:prstGeom prst="rect">
            <a:avLst/>
          </a:prstGeom>
        </p:spPr>
      </p:pic>
      <p:pic>
        <p:nvPicPr>
          <p:cNvPr id="8" name="Picture 7">
            <a:extLst>
              <a:ext uri="{FF2B5EF4-FFF2-40B4-BE49-F238E27FC236}">
                <a16:creationId xmlns:a16="http://schemas.microsoft.com/office/drawing/2014/main" id="{2C097F71-810A-11B7-41BD-EACE0DB11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541" y="0"/>
            <a:ext cx="5143500" cy="6858000"/>
          </a:xfrm>
          <a:prstGeom prst="rect">
            <a:avLst/>
          </a:prstGeom>
        </p:spPr>
      </p:pic>
    </p:spTree>
    <p:extLst>
      <p:ext uri="{BB962C8B-B14F-4D97-AF65-F5344CB8AC3E}">
        <p14:creationId xmlns:p14="http://schemas.microsoft.com/office/powerpoint/2010/main" val="600652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2200D37-8DC2-A647-4B14-C631C0EF100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38BFB9B-53ED-5D4E-76F1-35DA861DA1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6200000">
            <a:off x="2660468" y="-1145177"/>
            <a:ext cx="6871063" cy="9161417"/>
          </a:xfrm>
          <a:prstGeom prst="rect">
            <a:avLst/>
          </a:prstGeom>
        </p:spPr>
      </p:pic>
    </p:spTree>
    <p:extLst>
      <p:ext uri="{BB962C8B-B14F-4D97-AF65-F5344CB8AC3E}">
        <p14:creationId xmlns:p14="http://schemas.microsoft.com/office/powerpoint/2010/main" val="4285870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47999A5-65D5-5466-61C3-20C27520F2B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27BA90E-217D-A09A-8B8D-5C2246475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9077390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111856</TotalTime>
  <Words>836</Words>
  <Application>Microsoft Office PowerPoint</Application>
  <PresentationFormat>Widescreen</PresentationFormat>
  <Paragraphs>31</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Joshua Tapp</cp:lastModifiedBy>
  <cp:revision>649</cp:revision>
  <cp:lastPrinted>2020-01-28T17:57:24Z</cp:lastPrinted>
  <dcterms:created xsi:type="dcterms:W3CDTF">2019-08-31T20:33:16Z</dcterms:created>
  <dcterms:modified xsi:type="dcterms:W3CDTF">2025-08-14T02:11:57Z</dcterms:modified>
</cp:coreProperties>
</file>