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20" r:id="rId2"/>
    <p:sldId id="721" r:id="rId3"/>
    <p:sldId id="722" r:id="rId4"/>
    <p:sldId id="738" r:id="rId5"/>
    <p:sldId id="740" r:id="rId6"/>
    <p:sldId id="742" r:id="rId7"/>
    <p:sldId id="743" r:id="rId8"/>
    <p:sldId id="746" r:id="rId9"/>
    <p:sldId id="745" r:id="rId10"/>
    <p:sldId id="752" r:id="rId11"/>
    <p:sldId id="753" r:id="rId12"/>
    <p:sldId id="754" r:id="rId13"/>
    <p:sldId id="891" r:id="rId14"/>
    <p:sldId id="948" r:id="rId15"/>
    <p:sldId id="890" r:id="rId16"/>
    <p:sldId id="892" r:id="rId17"/>
    <p:sldId id="814" r:id="rId18"/>
    <p:sldId id="1141" r:id="rId19"/>
    <p:sldId id="764" r:id="rId20"/>
    <p:sldId id="1120" r:id="rId21"/>
    <p:sldId id="1121" r:id="rId22"/>
    <p:sldId id="1122" r:id="rId23"/>
    <p:sldId id="1123" r:id="rId24"/>
    <p:sldId id="765" r:id="rId25"/>
    <p:sldId id="1124" r:id="rId26"/>
    <p:sldId id="1125" r:id="rId27"/>
    <p:sldId id="1126" r:id="rId28"/>
    <p:sldId id="1127" r:id="rId29"/>
    <p:sldId id="1128" r:id="rId30"/>
    <p:sldId id="1129" r:id="rId31"/>
    <p:sldId id="1130" r:id="rId32"/>
    <p:sldId id="1131" r:id="rId33"/>
    <p:sldId id="1132" r:id="rId34"/>
    <p:sldId id="1133" r:id="rId35"/>
    <p:sldId id="1134" r:id="rId36"/>
    <p:sldId id="1135" r:id="rId37"/>
    <p:sldId id="1136" r:id="rId38"/>
    <p:sldId id="1137" r:id="rId39"/>
    <p:sldId id="1138" r:id="rId40"/>
    <p:sldId id="1139" r:id="rId41"/>
    <p:sldId id="845" r:id="rId42"/>
    <p:sldId id="846" r:id="rId43"/>
    <p:sldId id="1140" r:id="rId44"/>
    <p:sldId id="847" r:id="rId45"/>
    <p:sldId id="842" r:id="rId46"/>
    <p:sldId id="843" r:id="rId47"/>
    <p:sldId id="844" r:id="rId48"/>
    <p:sldId id="793" r:id="rId49"/>
    <p:sldId id="893" r:id="rId50"/>
    <p:sldId id="323" r:id="rId5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DB9"/>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0" d="100"/>
          <a:sy n="110" d="100"/>
        </p:scale>
        <p:origin x="4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69A220-5AC2-EC08-6694-B6367573101C}"/>
              </a:ext>
            </a:extLst>
          </p:cNvPr>
          <p:cNvPicPr>
            <a:picLocks noChangeAspect="1"/>
          </p:cNvPicPr>
          <p:nvPr/>
        </p:nvPicPr>
        <p:blipFill>
          <a:blip r:embed="rId2">
            <a:extLst>
              <a:ext uri="{28A0092B-C50C-407E-A947-70E740481C1C}">
                <a14:useLocalDpi xmlns:a14="http://schemas.microsoft.com/office/drawing/2010/main" val="0"/>
              </a:ext>
            </a:extLst>
          </a:blip>
          <a:srcRect t="15583"/>
          <a:stretch/>
        </p:blipFill>
        <p:spPr>
          <a:xfrm>
            <a:off x="0" y="0"/>
            <a:ext cx="12188952" cy="6858000"/>
          </a:xfrm>
          <a:prstGeom prst="rect">
            <a:avLst/>
          </a:prstGeom>
        </p:spPr>
      </p:pic>
      <p:sp>
        <p:nvSpPr>
          <p:cNvPr id="4" name="Rectangle 3"/>
          <p:cNvSpPr/>
          <p:nvPr/>
        </p:nvSpPr>
        <p:spPr>
          <a:xfrm>
            <a:off x="0" y="1720840"/>
            <a:ext cx="12192000" cy="3416320"/>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000" b="1" i="0" u="none" strike="noStrike" kern="1200" cap="none" spc="0" normalizeH="0" baseline="0" noProof="0" dirty="0">
                <a:solidFill>
                  <a:prstClr val="white"/>
                </a:solidFill>
                <a:effectLst>
                  <a:outerShdw blurRad="63500" sx="102000" sy="102000" algn="ctr" rotWithShape="0">
                    <a:prstClr val="black"/>
                  </a:outerShdw>
                </a:effectLst>
                <a:uLnTx/>
                <a:uFillTx/>
                <a:latin typeface="Georgia" panose="02040502050405020303" pitchFamily="18" charset="0"/>
                <a:ea typeface="Calibri" panose="020F0502020204030204" pitchFamily="34" charset="0"/>
                <a:cs typeface="Times New Roman" panose="02020603050405020304" pitchFamily="18" charset="0"/>
              </a:rPr>
              <a:t>Welcome To</a:t>
            </a:r>
          </a:p>
          <a:p>
            <a:pPr marL="0" marR="0" lvl="0" indent="0" algn="ctr" defTabSz="914400" rtl="0" eaLnBrk="1" fontAlgn="auto" latinLnBrk="0" hangingPunct="1">
              <a:spcBef>
                <a:spcPts val="0"/>
              </a:spcBef>
              <a:spcAft>
                <a:spcPts val="0"/>
              </a:spcAft>
              <a:buClrTx/>
              <a:buSzTx/>
              <a:buFontTx/>
              <a:buNone/>
              <a:tabLst/>
              <a:defRPr/>
            </a:pPr>
            <a:r>
              <a:rPr lang="en-US" sz="9600" b="1" dirty="0">
                <a:solidFill>
                  <a:prstClr val="white"/>
                </a:solidFill>
                <a:effectLst>
                  <a:outerShdw blurRad="63500" sx="102000" sy="102000" algn="ctr" rotWithShape="0">
                    <a:prstClr val="black"/>
                  </a:outerShdw>
                </a:effectLst>
                <a:latin typeface="Georgia" panose="02040502050405020303" pitchFamily="18" charset="0"/>
                <a:ea typeface="Calibri" panose="020F0502020204030204" pitchFamily="34" charset="0"/>
                <a:cs typeface="Times New Roman" panose="02020603050405020304" pitchFamily="18" charset="0"/>
              </a:rPr>
              <a:t>True Words</a:t>
            </a:r>
            <a:endParaRPr lang="en-US" sz="6000" b="1" dirty="0">
              <a:solidFill>
                <a:prstClr val="white"/>
              </a:solidFill>
              <a:effectLst>
                <a:outerShdw blurRad="63500" sx="102000" sy="102000" algn="ctr" rotWithShape="0">
                  <a:prstClr val="black"/>
                </a:outerShdw>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spcBef>
                <a:spcPts val="0"/>
              </a:spcBef>
              <a:spcAft>
                <a:spcPts val="0"/>
              </a:spcAft>
              <a:buClrTx/>
              <a:buSzTx/>
              <a:buFontTx/>
              <a:buNone/>
              <a:tabLst/>
              <a:defRPr/>
            </a:pPr>
            <a:r>
              <a:rPr lang="en-US" sz="6000" b="1" dirty="0">
                <a:solidFill>
                  <a:prstClr val="white"/>
                </a:solidFill>
                <a:effectLst>
                  <a:outerShdw blurRad="63500" sx="102000" sy="102000" algn="ctr" rotWithShape="0">
                    <a:prstClr val="black"/>
                  </a:outerShdw>
                </a:effectLst>
                <a:latin typeface="Georgia" panose="02040502050405020303" pitchFamily="18" charset="0"/>
                <a:ea typeface="Calibri" panose="020F0502020204030204" pitchFamily="34" charset="0"/>
                <a:cs typeface="Times New Roman" panose="02020603050405020304" pitchFamily="18" charset="0"/>
              </a:rPr>
              <a:t>Baptist Church</a:t>
            </a:r>
            <a:endParaRPr kumimoji="0" lang="en-US" sz="500" b="1" i="0" u="none" strike="noStrike" kern="1200" cap="none" spc="0" normalizeH="0" baseline="0" noProof="0" dirty="0">
              <a:solidFill>
                <a:prstClr val="white"/>
              </a:solidFill>
              <a:effectLst>
                <a:outerShdw blurRad="63500" sx="102000" sy="102000" algn="ctr" rotWithShape="0">
                  <a:prstClr val="black"/>
                </a:outerShdw>
              </a:effectLst>
              <a:uLnTx/>
              <a:uFillTx/>
              <a:latin typeface="Calibri" panose="020F0502020204030204"/>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BF0F212-B06F-0933-049B-722480EBE680}"/>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5" name="Picture 4">
            <a:extLst>
              <a:ext uri="{FF2B5EF4-FFF2-40B4-BE49-F238E27FC236}">
                <a16:creationId xmlns:a16="http://schemas.microsoft.com/office/drawing/2014/main" id="{B4E03F50-7598-F4BD-84BF-EF6EE26E38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8380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sp>
        <p:nvSpPr>
          <p:cNvPr id="6" name="Rectangle 5">
            <a:extLst>
              <a:ext uri="{FF2B5EF4-FFF2-40B4-BE49-F238E27FC236}">
                <a16:creationId xmlns:a16="http://schemas.microsoft.com/office/drawing/2014/main" id="{80BAF08B-3FB8-83B5-4924-EDD82652FEE4}"/>
              </a:ext>
            </a:extLst>
          </p:cNvPr>
          <p:cNvSpPr/>
          <p:nvPr/>
        </p:nvSpPr>
        <p:spPr>
          <a:xfrm>
            <a:off x="3079764" y="96361"/>
            <a:ext cx="8816403" cy="84330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Soul Winning &amp; Baptisms</a:t>
            </a:r>
            <a:endParaRPr kumimoji="0" lang="en-US" sz="1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D80864C-294A-41A5-1E53-3BCE8FC8F0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295" y="206349"/>
            <a:ext cx="2286000" cy="623332"/>
          </a:xfrm>
          <a:prstGeom prst="rect">
            <a:avLst/>
          </a:prstGeom>
        </p:spPr>
      </p:pic>
      <p:graphicFrame>
        <p:nvGraphicFramePr>
          <p:cNvPr id="3" name="Table 2">
            <a:extLst>
              <a:ext uri="{FF2B5EF4-FFF2-40B4-BE49-F238E27FC236}">
                <a16:creationId xmlns:a16="http://schemas.microsoft.com/office/drawing/2014/main" id="{E2C0681D-9D80-3648-C41E-C1DE4D1B13A6}"/>
              </a:ext>
            </a:extLst>
          </p:cNvPr>
          <p:cNvGraphicFramePr>
            <a:graphicFrameLocks noGrp="1"/>
          </p:cNvGraphicFramePr>
          <p:nvPr>
            <p:extLst>
              <p:ext uri="{D42A27DB-BD31-4B8C-83A1-F6EECF244321}">
                <p14:modId xmlns:p14="http://schemas.microsoft.com/office/powerpoint/2010/main" val="1267559322"/>
              </p:ext>
            </p:extLst>
          </p:nvPr>
        </p:nvGraphicFramePr>
        <p:xfrm>
          <a:off x="381000" y="1049565"/>
          <a:ext cx="11429999" cy="5179170"/>
        </p:xfrm>
        <a:graphic>
          <a:graphicData uri="http://schemas.openxmlformats.org/drawingml/2006/table">
            <a:tbl>
              <a:tblPr/>
              <a:tblGrid>
                <a:gridCol w="2149632">
                  <a:extLst>
                    <a:ext uri="{9D8B030D-6E8A-4147-A177-3AD203B41FA5}">
                      <a16:colId xmlns:a16="http://schemas.microsoft.com/office/drawing/2014/main" val="263944892"/>
                    </a:ext>
                  </a:extLst>
                </a:gridCol>
                <a:gridCol w="2534636">
                  <a:extLst>
                    <a:ext uri="{9D8B030D-6E8A-4147-A177-3AD203B41FA5}">
                      <a16:colId xmlns:a16="http://schemas.microsoft.com/office/drawing/2014/main" val="3522782181"/>
                    </a:ext>
                  </a:extLst>
                </a:gridCol>
                <a:gridCol w="2727138">
                  <a:extLst>
                    <a:ext uri="{9D8B030D-6E8A-4147-A177-3AD203B41FA5}">
                      <a16:colId xmlns:a16="http://schemas.microsoft.com/office/drawing/2014/main" val="2967668382"/>
                    </a:ext>
                  </a:extLst>
                </a:gridCol>
                <a:gridCol w="2117597">
                  <a:extLst>
                    <a:ext uri="{9D8B030D-6E8A-4147-A177-3AD203B41FA5}">
                      <a16:colId xmlns:a16="http://schemas.microsoft.com/office/drawing/2014/main" val="2187533359"/>
                    </a:ext>
                  </a:extLst>
                </a:gridCol>
                <a:gridCol w="1900996">
                  <a:extLst>
                    <a:ext uri="{9D8B030D-6E8A-4147-A177-3AD203B41FA5}">
                      <a16:colId xmlns:a16="http://schemas.microsoft.com/office/drawing/2014/main" val="437527897"/>
                    </a:ext>
                  </a:extLst>
                </a:gridCol>
              </a:tblGrid>
              <a:tr h="173147">
                <a:tc>
                  <a:txBody>
                    <a:bodyPr/>
                    <a:lstStyle/>
                    <a:p>
                      <a:pPr algn="ctr" fontAlgn="b"/>
                      <a:r>
                        <a:rPr lang="en-US" sz="2400" b="1" i="0" u="none" strike="noStrike">
                          <a:solidFill>
                            <a:srgbClr val="000000"/>
                          </a:solidFill>
                          <a:effectLst/>
                          <a:latin typeface="Georgia" panose="02040502050405020303" pitchFamily="18" charset="0"/>
                        </a:rPr>
                        <a:t>Date</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Day of Week</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Soul Winners</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Salvations</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Baptisms</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2662045741"/>
                  </a:ext>
                </a:extLst>
              </a:tr>
              <a:tr h="487927">
                <a:tc>
                  <a:txBody>
                    <a:bodyPr/>
                    <a:lstStyle/>
                    <a:p>
                      <a:pPr algn="ctr" fontAlgn="b"/>
                      <a:r>
                        <a:rPr lang="en-US" sz="2400" b="0" i="0" u="none" strike="noStrike">
                          <a:solidFill>
                            <a:srgbClr val="000000"/>
                          </a:solidFill>
                          <a:effectLst/>
                          <a:latin typeface="Georgia" panose="02040502050405020303" pitchFamily="18" charset="0"/>
                        </a:rPr>
                        <a:t>2/16/2025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400" b="0" i="0" u="none" strike="noStrike">
                          <a:solidFill>
                            <a:srgbClr val="000000"/>
                          </a:solidFill>
                          <a:effectLst/>
                          <a:latin typeface="Georgia" panose="02040502050405020303" pitchFamily="18" charset="0"/>
                        </a:rPr>
                        <a:t>Sunday</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6578239"/>
                  </a:ext>
                </a:extLst>
              </a:tr>
              <a:tr h="487927">
                <a:tc>
                  <a:txBody>
                    <a:bodyPr/>
                    <a:lstStyle/>
                    <a:p>
                      <a:pPr algn="ctr" fontAlgn="b"/>
                      <a:r>
                        <a:rPr lang="en-US" sz="2400" b="0" i="0" u="none" strike="noStrike">
                          <a:solidFill>
                            <a:srgbClr val="000000"/>
                          </a:solidFill>
                          <a:effectLst/>
                          <a:latin typeface="Georgia" panose="02040502050405020303" pitchFamily="18" charset="0"/>
                        </a:rPr>
                        <a:t>2/17/2025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400" b="0" i="0" u="none" strike="noStrike">
                          <a:solidFill>
                            <a:srgbClr val="000000"/>
                          </a:solidFill>
                          <a:effectLst/>
                          <a:latin typeface="Georgia" panose="02040502050405020303" pitchFamily="18" charset="0"/>
                        </a:rPr>
                        <a:t>Monday</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8132786"/>
                  </a:ext>
                </a:extLst>
              </a:tr>
              <a:tr h="487927">
                <a:tc>
                  <a:txBody>
                    <a:bodyPr/>
                    <a:lstStyle/>
                    <a:p>
                      <a:pPr algn="ctr" fontAlgn="b"/>
                      <a:r>
                        <a:rPr lang="en-US" sz="2400" b="0" i="0" u="none" strike="noStrike">
                          <a:solidFill>
                            <a:srgbClr val="000000"/>
                          </a:solidFill>
                          <a:effectLst/>
                          <a:latin typeface="Georgia" panose="02040502050405020303" pitchFamily="18" charset="0"/>
                        </a:rPr>
                        <a:t>2/18/2025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400" b="0" i="0" u="none" strike="noStrike">
                          <a:solidFill>
                            <a:srgbClr val="000000"/>
                          </a:solidFill>
                          <a:effectLst/>
                          <a:latin typeface="Georgia" panose="02040502050405020303" pitchFamily="18" charset="0"/>
                        </a:rPr>
                        <a:t>Tuesday</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3</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7</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5269723"/>
                  </a:ext>
                </a:extLst>
              </a:tr>
              <a:tr h="487927">
                <a:tc>
                  <a:txBody>
                    <a:bodyPr/>
                    <a:lstStyle/>
                    <a:p>
                      <a:pPr algn="ctr" fontAlgn="b"/>
                      <a:r>
                        <a:rPr lang="en-US" sz="2400" b="0" i="0" u="none" strike="noStrike">
                          <a:solidFill>
                            <a:srgbClr val="000000"/>
                          </a:solidFill>
                          <a:effectLst/>
                          <a:latin typeface="Georgia" panose="02040502050405020303" pitchFamily="18" charset="0"/>
                        </a:rPr>
                        <a:t>2/19/2025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400" b="0" i="0" u="none" strike="noStrike">
                          <a:solidFill>
                            <a:srgbClr val="000000"/>
                          </a:solidFill>
                          <a:effectLst/>
                          <a:latin typeface="Georgia" panose="02040502050405020303" pitchFamily="18" charset="0"/>
                        </a:rPr>
                        <a:t>Wednesday</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0</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022619"/>
                  </a:ext>
                </a:extLst>
              </a:tr>
              <a:tr h="487927">
                <a:tc>
                  <a:txBody>
                    <a:bodyPr/>
                    <a:lstStyle/>
                    <a:p>
                      <a:pPr algn="ctr" fontAlgn="b"/>
                      <a:r>
                        <a:rPr lang="en-US" sz="2400" b="0" i="0" u="none" strike="noStrike">
                          <a:solidFill>
                            <a:srgbClr val="000000"/>
                          </a:solidFill>
                          <a:effectLst/>
                          <a:latin typeface="Georgia" panose="02040502050405020303" pitchFamily="18" charset="0"/>
                        </a:rPr>
                        <a:t>2/20/2025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400" b="0" i="0" u="none" strike="noStrike">
                          <a:solidFill>
                            <a:srgbClr val="000000"/>
                          </a:solidFill>
                          <a:effectLst/>
                          <a:latin typeface="Georgia" panose="02040502050405020303" pitchFamily="18" charset="0"/>
                        </a:rPr>
                        <a:t>Thursday</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0245092"/>
                  </a:ext>
                </a:extLst>
              </a:tr>
              <a:tr h="487927">
                <a:tc>
                  <a:txBody>
                    <a:bodyPr/>
                    <a:lstStyle/>
                    <a:p>
                      <a:pPr algn="ctr" fontAlgn="b"/>
                      <a:r>
                        <a:rPr lang="en-US" sz="2400" b="0" i="0" u="none" strike="noStrike">
                          <a:solidFill>
                            <a:srgbClr val="000000"/>
                          </a:solidFill>
                          <a:effectLst/>
                          <a:latin typeface="Georgia" panose="02040502050405020303" pitchFamily="18" charset="0"/>
                        </a:rPr>
                        <a:t>2/21/2025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400" b="0" i="0" u="none" strike="noStrike">
                          <a:solidFill>
                            <a:srgbClr val="000000"/>
                          </a:solidFill>
                          <a:effectLst/>
                          <a:latin typeface="Georgia" panose="02040502050405020303" pitchFamily="18" charset="0"/>
                        </a:rPr>
                        <a:t>Friday</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6448049"/>
                  </a:ext>
                </a:extLst>
              </a:tr>
              <a:tr h="487927">
                <a:tc>
                  <a:txBody>
                    <a:bodyPr/>
                    <a:lstStyle/>
                    <a:p>
                      <a:pPr algn="ctr" fontAlgn="b"/>
                      <a:r>
                        <a:rPr lang="en-US" sz="2400" b="0" i="0" u="none" strike="noStrike">
                          <a:solidFill>
                            <a:srgbClr val="000000"/>
                          </a:solidFill>
                          <a:effectLst/>
                          <a:latin typeface="Georgia" panose="02040502050405020303" pitchFamily="18" charset="0"/>
                        </a:rPr>
                        <a:t>2/22/2025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400" b="0" i="0" u="none" strike="noStrike">
                          <a:solidFill>
                            <a:srgbClr val="000000"/>
                          </a:solidFill>
                          <a:effectLst/>
                          <a:latin typeface="Georgia" panose="02040502050405020303" pitchFamily="18" charset="0"/>
                        </a:rPr>
                        <a:t>Saturday</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2400" b="0"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3732461"/>
                  </a:ext>
                </a:extLst>
              </a:tr>
              <a:tr h="0">
                <a:tc gridSpan="2">
                  <a:txBody>
                    <a:bodyPr/>
                    <a:lstStyle/>
                    <a:p>
                      <a:pPr algn="r" fontAlgn="b"/>
                      <a:r>
                        <a:rPr lang="en-US" sz="2400" b="1" i="0" u="none" strike="noStrike">
                          <a:solidFill>
                            <a:srgbClr val="000000"/>
                          </a:solidFill>
                          <a:effectLst/>
                          <a:latin typeface="Georgia" panose="02040502050405020303" pitchFamily="18" charset="0"/>
                        </a:rPr>
                        <a:t>This Week Totals:</a:t>
                      </a:r>
                    </a:p>
                  </a:txBody>
                  <a:tcPr marL="92177" marR="92177" marT="46089" marB="460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hMerge="1">
                  <a:txBody>
                    <a:bodyPr/>
                    <a:lstStyle/>
                    <a:p>
                      <a:endParaRPr lang="en-US"/>
                    </a:p>
                  </a:txBody>
                  <a:tcPr/>
                </a:tc>
                <a:tc>
                  <a:txBody>
                    <a:bodyPr/>
                    <a:lstStyle/>
                    <a:p>
                      <a:pPr algn="ctr" fontAlgn="b"/>
                      <a:endParaRPr lang="en-US" sz="2400" b="1"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endParaRPr lang="en-US" sz="2400" b="1"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endParaRPr lang="en-US" sz="2400" b="1" i="0" u="none" strike="noStrike">
                        <a:solidFill>
                          <a:srgbClr val="000000"/>
                        </a:solidFill>
                        <a:effectLst/>
                        <a:latin typeface="Georgia" panose="02040502050405020303" pitchFamily="18" charset="0"/>
                      </a:endParaRP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1316061817"/>
                  </a:ext>
                </a:extLst>
              </a:tr>
              <a:tr h="0">
                <a:tc gridSpan="2">
                  <a:txBody>
                    <a:bodyPr/>
                    <a:lstStyle/>
                    <a:p>
                      <a:pPr algn="r" fontAlgn="b"/>
                      <a:r>
                        <a:rPr lang="en-US" sz="2400" b="1" i="0" u="none" strike="noStrike">
                          <a:solidFill>
                            <a:srgbClr val="000000"/>
                          </a:solidFill>
                          <a:effectLst/>
                          <a:latin typeface="Georgia" panose="02040502050405020303" pitchFamily="18" charset="0"/>
                        </a:rPr>
                        <a:t>February 2025:</a:t>
                      </a:r>
                    </a:p>
                  </a:txBody>
                  <a:tcPr marL="92177" marR="92177" marT="46089" marB="460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hMerge="1">
                  <a:txBody>
                    <a:bodyPr/>
                    <a:lstStyle/>
                    <a:p>
                      <a:endParaRPr lang="en-US"/>
                    </a:p>
                  </a:txBody>
                  <a:tcPr/>
                </a:tc>
                <a:tc>
                  <a:txBody>
                    <a:bodyPr/>
                    <a:lstStyle/>
                    <a:p>
                      <a:pPr algn="ctr" fontAlgn="b"/>
                      <a:r>
                        <a:rPr lang="en-US" sz="2400" b="1" i="0" u="none" strike="noStrike">
                          <a:solidFill>
                            <a:srgbClr val="000000"/>
                          </a:solidFill>
                          <a:effectLst/>
                          <a:latin typeface="Georgia" panose="02040502050405020303" pitchFamily="18" charset="0"/>
                        </a:rPr>
                        <a:t>65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72</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4</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3394681307"/>
                  </a:ext>
                </a:extLst>
              </a:tr>
              <a:tr h="0">
                <a:tc gridSpan="2">
                  <a:txBody>
                    <a:bodyPr/>
                    <a:lstStyle/>
                    <a:p>
                      <a:pPr algn="r" fontAlgn="b"/>
                      <a:r>
                        <a:rPr lang="en-US" sz="2400" b="1" i="0" u="none" strike="noStrike">
                          <a:solidFill>
                            <a:srgbClr val="000000"/>
                          </a:solidFill>
                          <a:effectLst/>
                          <a:latin typeface="Georgia" panose="02040502050405020303" pitchFamily="18" charset="0"/>
                        </a:rPr>
                        <a:t>From 10/13/24:</a:t>
                      </a:r>
                    </a:p>
                  </a:txBody>
                  <a:tcPr marL="92177" marR="92177" marT="46089" marB="460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hMerge="1">
                  <a:txBody>
                    <a:bodyPr/>
                    <a:lstStyle/>
                    <a:p>
                      <a:endParaRPr lang="en-US"/>
                    </a:p>
                  </a:txBody>
                  <a:tcPr/>
                </a:tc>
                <a:tc>
                  <a:txBody>
                    <a:bodyPr/>
                    <a:lstStyle/>
                    <a:p>
                      <a:pPr algn="ctr" fontAlgn="b"/>
                      <a:r>
                        <a:rPr lang="en-US" sz="2400" b="1" i="0" u="none" strike="noStrike">
                          <a:solidFill>
                            <a:srgbClr val="000000"/>
                          </a:solidFill>
                          <a:effectLst/>
                          <a:latin typeface="Georgia" panose="02040502050405020303" pitchFamily="18" charset="0"/>
                        </a:rPr>
                        <a:t>465</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459</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21</a:t>
                      </a:r>
                    </a:p>
                  </a:txBody>
                  <a:tcPr marL="24107" marR="24107" marT="241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3791007195"/>
                  </a:ext>
                </a:extLst>
              </a:tr>
            </a:tbl>
          </a:graphicData>
        </a:graphic>
      </p:graphicFrame>
    </p:spTree>
    <p:extLst>
      <p:ext uri="{BB962C8B-B14F-4D97-AF65-F5344CB8AC3E}">
        <p14:creationId xmlns:p14="http://schemas.microsoft.com/office/powerpoint/2010/main" val="161765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sp>
        <p:nvSpPr>
          <p:cNvPr id="5" name="Rectangle 4">
            <a:extLst>
              <a:ext uri="{FF2B5EF4-FFF2-40B4-BE49-F238E27FC236}">
                <a16:creationId xmlns:a16="http://schemas.microsoft.com/office/drawing/2014/main" id="{0FE07810-BD6F-3D77-0F48-4812D71E3ECB}"/>
              </a:ext>
            </a:extLst>
          </p:cNvPr>
          <p:cNvSpPr/>
          <p:nvPr/>
        </p:nvSpPr>
        <p:spPr>
          <a:xfrm>
            <a:off x="3881716" y="82525"/>
            <a:ext cx="7064188" cy="84330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Attendance</a:t>
            </a:r>
            <a:endParaRPr kumimoji="0" lang="en-US" sz="1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C249579-80B3-8093-3EBC-1C4E2A9462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4501" y="216084"/>
            <a:ext cx="2286000" cy="623332"/>
          </a:xfrm>
          <a:prstGeom prst="rect">
            <a:avLst/>
          </a:prstGeom>
        </p:spPr>
      </p:pic>
      <p:graphicFrame>
        <p:nvGraphicFramePr>
          <p:cNvPr id="6" name="Table 5">
            <a:extLst>
              <a:ext uri="{FF2B5EF4-FFF2-40B4-BE49-F238E27FC236}">
                <a16:creationId xmlns:a16="http://schemas.microsoft.com/office/drawing/2014/main" id="{488A4756-D0D2-E1E1-D381-EA552804652D}"/>
              </a:ext>
            </a:extLst>
          </p:cNvPr>
          <p:cNvGraphicFramePr>
            <a:graphicFrameLocks noGrp="1"/>
          </p:cNvGraphicFramePr>
          <p:nvPr>
            <p:extLst>
              <p:ext uri="{D42A27DB-BD31-4B8C-83A1-F6EECF244321}">
                <p14:modId xmlns:p14="http://schemas.microsoft.com/office/powerpoint/2010/main" val="324932388"/>
              </p:ext>
            </p:extLst>
          </p:nvPr>
        </p:nvGraphicFramePr>
        <p:xfrm>
          <a:off x="1706880" y="925833"/>
          <a:ext cx="8778240" cy="5389559"/>
        </p:xfrm>
        <a:graphic>
          <a:graphicData uri="http://schemas.openxmlformats.org/drawingml/2006/table">
            <a:tbl>
              <a:tblPr/>
              <a:tblGrid>
                <a:gridCol w="1871112">
                  <a:extLst>
                    <a:ext uri="{9D8B030D-6E8A-4147-A177-3AD203B41FA5}">
                      <a16:colId xmlns:a16="http://schemas.microsoft.com/office/drawing/2014/main" val="2003222129"/>
                    </a:ext>
                  </a:extLst>
                </a:gridCol>
                <a:gridCol w="2030328">
                  <a:extLst>
                    <a:ext uri="{9D8B030D-6E8A-4147-A177-3AD203B41FA5}">
                      <a16:colId xmlns:a16="http://schemas.microsoft.com/office/drawing/2014/main" val="2023076597"/>
                    </a:ext>
                  </a:extLst>
                </a:gridCol>
                <a:gridCol w="1691934">
                  <a:extLst>
                    <a:ext uri="{9D8B030D-6E8A-4147-A177-3AD203B41FA5}">
                      <a16:colId xmlns:a16="http://schemas.microsoft.com/office/drawing/2014/main" val="1426682156"/>
                    </a:ext>
                  </a:extLst>
                </a:gridCol>
                <a:gridCol w="1473004">
                  <a:extLst>
                    <a:ext uri="{9D8B030D-6E8A-4147-A177-3AD203B41FA5}">
                      <a16:colId xmlns:a16="http://schemas.microsoft.com/office/drawing/2014/main" val="2319156904"/>
                    </a:ext>
                  </a:extLst>
                </a:gridCol>
                <a:gridCol w="1711862">
                  <a:extLst>
                    <a:ext uri="{9D8B030D-6E8A-4147-A177-3AD203B41FA5}">
                      <a16:colId xmlns:a16="http://schemas.microsoft.com/office/drawing/2014/main" val="1969557848"/>
                    </a:ext>
                  </a:extLst>
                </a:gridCol>
              </a:tblGrid>
              <a:tr h="283661">
                <a:tc>
                  <a:txBody>
                    <a:bodyPr/>
                    <a:lstStyle/>
                    <a:p>
                      <a:pPr algn="ctr" fontAlgn="b"/>
                      <a:r>
                        <a:rPr lang="en-US" sz="1700" b="1" i="0" u="none" strike="noStrike">
                          <a:solidFill>
                            <a:srgbClr val="000000"/>
                          </a:solidFill>
                          <a:effectLst/>
                          <a:latin typeface="Georgia" panose="02040502050405020303" pitchFamily="18" charset="0"/>
                        </a:rPr>
                        <a:t>Week Of</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School</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AM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PM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Thursday PM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198593940"/>
                  </a:ext>
                </a:extLst>
              </a:tr>
              <a:tr h="283661">
                <a:tc>
                  <a:txBody>
                    <a:bodyPr/>
                    <a:lstStyle/>
                    <a:p>
                      <a:pPr algn="ctr" fontAlgn="b"/>
                      <a:r>
                        <a:rPr lang="en-US" sz="1700" b="0" i="0" u="none" strike="noStrike">
                          <a:solidFill>
                            <a:srgbClr val="000000"/>
                          </a:solidFill>
                          <a:effectLst/>
                          <a:latin typeface="Georgia" panose="02040502050405020303" pitchFamily="18" charset="0"/>
                        </a:rPr>
                        <a:t>1/5/2025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N/A</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N/A</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N/A</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17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808503"/>
                  </a:ext>
                </a:extLst>
              </a:tr>
              <a:tr h="283661">
                <a:tc>
                  <a:txBody>
                    <a:bodyPr/>
                    <a:lstStyle/>
                    <a:p>
                      <a:pPr algn="ctr" fontAlgn="b"/>
                      <a:r>
                        <a:rPr lang="en-US" sz="1700" b="0" i="0" u="none" strike="noStrike">
                          <a:solidFill>
                            <a:srgbClr val="000000"/>
                          </a:solidFill>
                          <a:effectLst/>
                          <a:latin typeface="Georgia" panose="02040502050405020303" pitchFamily="18" charset="0"/>
                        </a:rPr>
                        <a:t>1/12/2025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29</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9179321"/>
                  </a:ext>
                </a:extLst>
              </a:tr>
              <a:tr h="283661">
                <a:tc>
                  <a:txBody>
                    <a:bodyPr/>
                    <a:lstStyle/>
                    <a:p>
                      <a:pPr algn="ctr" fontAlgn="b"/>
                      <a:r>
                        <a:rPr lang="en-US" sz="1700" b="0" i="0" u="none" strike="noStrike">
                          <a:solidFill>
                            <a:srgbClr val="000000"/>
                          </a:solidFill>
                          <a:effectLst/>
                          <a:latin typeface="Georgia" panose="02040502050405020303" pitchFamily="18" charset="0"/>
                        </a:rPr>
                        <a:t>1/19/2025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35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31</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26</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4779371"/>
                  </a:ext>
                </a:extLst>
              </a:tr>
              <a:tr h="283661">
                <a:tc>
                  <a:txBody>
                    <a:bodyPr/>
                    <a:lstStyle/>
                    <a:p>
                      <a:pPr algn="ctr" fontAlgn="b"/>
                      <a:r>
                        <a:rPr lang="en-US" sz="1700" b="0" i="0" u="none" strike="noStrike">
                          <a:solidFill>
                            <a:srgbClr val="000000"/>
                          </a:solidFill>
                          <a:effectLst/>
                          <a:latin typeface="Georgia" panose="02040502050405020303" pitchFamily="18" charset="0"/>
                        </a:rPr>
                        <a:t>1/26/2025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32</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13</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8299861"/>
                  </a:ext>
                </a:extLst>
              </a:tr>
              <a:tr h="283661">
                <a:tc>
                  <a:txBody>
                    <a:bodyPr/>
                    <a:lstStyle/>
                    <a:p>
                      <a:pPr algn="ctr" fontAlgn="b"/>
                      <a:r>
                        <a:rPr lang="en-US" sz="1700" b="1" i="0" u="none" strike="noStrike">
                          <a:solidFill>
                            <a:srgbClr val="000000"/>
                          </a:solidFill>
                          <a:effectLst/>
                          <a:latin typeface="Georgia" panose="02040502050405020303" pitchFamily="18" charset="0"/>
                        </a:rPr>
                        <a:t>Jan-2025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114</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137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69</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97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283683765"/>
                  </a:ext>
                </a:extLst>
              </a:tr>
              <a:tr h="283661">
                <a:tc>
                  <a:txBody>
                    <a:bodyPr/>
                    <a:lstStyle/>
                    <a:p>
                      <a:pPr algn="ctr" fontAlgn="b"/>
                      <a:r>
                        <a:rPr lang="en-US" sz="1700" b="1"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1"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1"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1"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1"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4576184"/>
                  </a:ext>
                </a:extLst>
              </a:tr>
              <a:tr h="283661">
                <a:tc>
                  <a:txBody>
                    <a:bodyPr/>
                    <a:lstStyle/>
                    <a:p>
                      <a:pPr algn="ctr" fontAlgn="b"/>
                      <a:r>
                        <a:rPr lang="en-US" sz="1700" b="1" i="0" u="none" strike="noStrike">
                          <a:solidFill>
                            <a:srgbClr val="000000"/>
                          </a:solidFill>
                          <a:effectLst/>
                          <a:latin typeface="Georgia" panose="02040502050405020303" pitchFamily="18" charset="0"/>
                        </a:rPr>
                        <a:t>Week Of</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School</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AM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PM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Thursday PM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3745059507"/>
                  </a:ext>
                </a:extLst>
              </a:tr>
              <a:tr h="283661">
                <a:tc>
                  <a:txBody>
                    <a:bodyPr/>
                    <a:lstStyle/>
                    <a:p>
                      <a:pPr algn="ctr" fontAlgn="b"/>
                      <a:r>
                        <a:rPr lang="en-US" sz="1700" b="0" i="0" u="none" strike="noStrike">
                          <a:solidFill>
                            <a:srgbClr val="000000"/>
                          </a:solidFill>
                          <a:effectLst/>
                          <a:latin typeface="Georgia" panose="02040502050405020303" pitchFamily="18" charset="0"/>
                        </a:rPr>
                        <a:t>2/2/2025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51</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16</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25 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7426973"/>
                  </a:ext>
                </a:extLst>
              </a:tr>
              <a:tr h="283661">
                <a:tc>
                  <a:txBody>
                    <a:bodyPr/>
                    <a:lstStyle/>
                    <a:p>
                      <a:pPr algn="ctr" fontAlgn="b"/>
                      <a:r>
                        <a:rPr lang="en-US" sz="1700" b="0" i="0" u="none" strike="noStrike">
                          <a:solidFill>
                            <a:srgbClr val="000000"/>
                          </a:solidFill>
                          <a:effectLst/>
                          <a:latin typeface="Georgia" panose="02040502050405020303" pitchFamily="18" charset="0"/>
                        </a:rPr>
                        <a:t>2/9/2025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47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57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17 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31 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7077174"/>
                  </a:ext>
                </a:extLst>
              </a:tr>
              <a:tr h="283661">
                <a:tc>
                  <a:txBody>
                    <a:bodyPr/>
                    <a:lstStyle/>
                    <a:p>
                      <a:pPr algn="ctr" fontAlgn="b"/>
                      <a:r>
                        <a:rPr lang="en-US" sz="1700" b="0" i="0" u="none" strike="noStrike">
                          <a:solidFill>
                            <a:srgbClr val="000000"/>
                          </a:solidFill>
                          <a:effectLst/>
                          <a:latin typeface="Georgia" panose="02040502050405020303" pitchFamily="18" charset="0"/>
                        </a:rPr>
                        <a:t>2/16/2025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N/A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N/A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N/A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4392883"/>
                  </a:ext>
                </a:extLst>
              </a:tr>
              <a:tr h="283661">
                <a:tc>
                  <a:txBody>
                    <a:bodyPr/>
                    <a:lstStyle/>
                    <a:p>
                      <a:pPr algn="ctr" fontAlgn="b"/>
                      <a:r>
                        <a:rPr lang="en-US" sz="1700" b="0" i="0" u="none" strike="noStrike">
                          <a:solidFill>
                            <a:srgbClr val="000000"/>
                          </a:solidFill>
                          <a:effectLst/>
                          <a:latin typeface="Georgia" panose="02040502050405020303" pitchFamily="18" charset="0"/>
                        </a:rPr>
                        <a:t>2/23/2025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6273751"/>
                  </a:ext>
                </a:extLst>
              </a:tr>
              <a:tr h="283661">
                <a:tc>
                  <a:txBody>
                    <a:bodyPr/>
                    <a:lstStyle/>
                    <a:p>
                      <a:pPr algn="ctr" fontAlgn="b"/>
                      <a:r>
                        <a:rPr lang="en-US" sz="1700" b="1" i="0" u="none" strike="noStrike">
                          <a:solidFill>
                            <a:srgbClr val="000000"/>
                          </a:solidFill>
                          <a:effectLst/>
                          <a:latin typeface="Georgia" panose="02040502050405020303" pitchFamily="18" charset="0"/>
                        </a:rPr>
                        <a:t>Feb-2025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92/46</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108/54</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33/17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56/28</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4207904670"/>
                  </a:ext>
                </a:extLst>
              </a:tr>
              <a:tr h="283661">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 </a:t>
                      </a:r>
                    </a:p>
                  </a:txBody>
                  <a:tcPr marL="14946" marR="14946" marT="149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3045610"/>
                  </a:ext>
                </a:extLst>
              </a:tr>
              <a:tr h="283661">
                <a:tc>
                  <a:txBody>
                    <a:bodyPr/>
                    <a:lstStyle/>
                    <a:p>
                      <a:pPr algn="ctr" fontAlgn="b"/>
                      <a:r>
                        <a:rPr lang="en-US" sz="1700" b="1" i="0" u="none" strike="noStrike">
                          <a:solidFill>
                            <a:srgbClr val="000000"/>
                          </a:solidFill>
                          <a:effectLst/>
                          <a:latin typeface="Georgia" panose="02040502050405020303" pitchFamily="18" charset="0"/>
                        </a:rPr>
                        <a:t>Month</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School</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AM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Sunday PM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1700" b="1" i="0" u="none" strike="noStrike">
                          <a:solidFill>
                            <a:srgbClr val="000000"/>
                          </a:solidFill>
                          <a:effectLst/>
                          <a:latin typeface="Georgia" panose="02040502050405020303" pitchFamily="18" charset="0"/>
                        </a:rPr>
                        <a:t>Thursday PM</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94977949"/>
                  </a:ext>
                </a:extLst>
              </a:tr>
              <a:tr h="283661">
                <a:tc>
                  <a:txBody>
                    <a:bodyPr/>
                    <a:lstStyle/>
                    <a:p>
                      <a:pPr algn="ctr" fontAlgn="b"/>
                      <a:r>
                        <a:rPr lang="en-US" sz="1700" b="0" i="0" u="none" strike="noStrike">
                          <a:solidFill>
                            <a:srgbClr val="000000"/>
                          </a:solidFill>
                          <a:effectLst/>
                          <a:latin typeface="Georgia" panose="02040502050405020303" pitchFamily="18" charset="0"/>
                        </a:rPr>
                        <a:t>October 2024</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40.00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50.33</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24.00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19.00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5505036"/>
                  </a:ext>
                </a:extLst>
              </a:tr>
              <a:tr h="283661">
                <a:tc>
                  <a:txBody>
                    <a:bodyPr/>
                    <a:lstStyle/>
                    <a:p>
                      <a:pPr algn="ctr" fontAlgn="b"/>
                      <a:r>
                        <a:rPr lang="en-US" sz="1700" b="0" i="0" u="none" strike="noStrike">
                          <a:solidFill>
                            <a:srgbClr val="000000"/>
                          </a:solidFill>
                          <a:effectLst/>
                          <a:latin typeface="Georgia" panose="02040502050405020303" pitchFamily="18" charset="0"/>
                        </a:rPr>
                        <a:t>Novermber 2024</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33.75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37.25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17.25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21.50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376344"/>
                  </a:ext>
                </a:extLst>
              </a:tr>
              <a:tr h="283661">
                <a:tc>
                  <a:txBody>
                    <a:bodyPr/>
                    <a:lstStyle/>
                    <a:p>
                      <a:pPr algn="ctr" fontAlgn="b"/>
                      <a:r>
                        <a:rPr lang="en-US" sz="1700" b="0" i="0" u="none" strike="noStrike">
                          <a:solidFill>
                            <a:srgbClr val="000000"/>
                          </a:solidFill>
                          <a:effectLst/>
                          <a:latin typeface="Georgia" panose="02040502050405020303" pitchFamily="18" charset="0"/>
                        </a:rPr>
                        <a:t>December 2024</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44.20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49.80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20.40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21.00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5754048"/>
                  </a:ext>
                </a:extLst>
              </a:tr>
              <a:tr h="283661">
                <a:tc>
                  <a:txBody>
                    <a:bodyPr/>
                    <a:lstStyle/>
                    <a:p>
                      <a:pPr algn="ctr" fontAlgn="b"/>
                      <a:r>
                        <a:rPr lang="en-US" sz="1700" b="0" i="0" u="none" strike="noStrike">
                          <a:solidFill>
                            <a:srgbClr val="000000"/>
                          </a:solidFill>
                          <a:effectLst/>
                          <a:latin typeface="Georgia" panose="02040502050405020303" pitchFamily="18" charset="0"/>
                        </a:rPr>
                        <a:t>January 2025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38.00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45.67</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23.00</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700" b="0" i="0" u="none" strike="noStrike">
                          <a:solidFill>
                            <a:srgbClr val="000000"/>
                          </a:solidFill>
                          <a:effectLst/>
                          <a:latin typeface="Georgia" panose="02040502050405020303" pitchFamily="18" charset="0"/>
                        </a:rPr>
                        <a:t>24.25</a:t>
                      </a:r>
                    </a:p>
                  </a:txBody>
                  <a:tcPr marL="14946" marR="14946" marT="14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2399017"/>
                  </a:ext>
                </a:extLst>
              </a:tr>
            </a:tbl>
          </a:graphicData>
        </a:graphic>
      </p:graphicFrame>
    </p:spTree>
    <p:extLst>
      <p:ext uri="{BB962C8B-B14F-4D97-AF65-F5344CB8AC3E}">
        <p14:creationId xmlns:p14="http://schemas.microsoft.com/office/powerpoint/2010/main" val="153253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
        <p:nvSpPr>
          <p:cNvPr id="5" name="Rectangle 4">
            <a:extLst>
              <a:ext uri="{FF2B5EF4-FFF2-40B4-BE49-F238E27FC236}">
                <a16:creationId xmlns:a16="http://schemas.microsoft.com/office/drawing/2014/main" id="{85E6FEEE-8708-F91D-D760-8210C1DB16E9}"/>
              </a:ext>
            </a:extLst>
          </p:cNvPr>
          <p:cNvSpPr/>
          <p:nvPr/>
        </p:nvSpPr>
        <p:spPr>
          <a:xfrm>
            <a:off x="0" y="1037162"/>
            <a:ext cx="12192000" cy="103111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Soul Winning Schedule</a:t>
            </a:r>
            <a:endParaRPr kumimoji="0" lang="en-US" sz="1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B5EAB3B7-28A8-68D4-E232-4D778A15D6F9}"/>
              </a:ext>
            </a:extLst>
          </p:cNvPr>
          <p:cNvGraphicFramePr>
            <a:graphicFrameLocks noGrp="1"/>
          </p:cNvGraphicFramePr>
          <p:nvPr>
            <p:extLst>
              <p:ext uri="{D42A27DB-BD31-4B8C-83A1-F6EECF244321}">
                <p14:modId xmlns:p14="http://schemas.microsoft.com/office/powerpoint/2010/main" val="3861029757"/>
              </p:ext>
            </p:extLst>
          </p:nvPr>
        </p:nvGraphicFramePr>
        <p:xfrm>
          <a:off x="2072640" y="2066861"/>
          <a:ext cx="8046720" cy="4094634"/>
        </p:xfrm>
        <a:graphic>
          <a:graphicData uri="http://schemas.openxmlformats.org/drawingml/2006/table">
            <a:tbl>
              <a:tblPr/>
              <a:tblGrid>
                <a:gridCol w="1961403">
                  <a:extLst>
                    <a:ext uri="{9D8B030D-6E8A-4147-A177-3AD203B41FA5}">
                      <a16:colId xmlns:a16="http://schemas.microsoft.com/office/drawing/2014/main" val="3527782787"/>
                    </a:ext>
                  </a:extLst>
                </a:gridCol>
                <a:gridCol w="3218688">
                  <a:extLst>
                    <a:ext uri="{9D8B030D-6E8A-4147-A177-3AD203B41FA5}">
                      <a16:colId xmlns:a16="http://schemas.microsoft.com/office/drawing/2014/main" val="3716995554"/>
                    </a:ext>
                  </a:extLst>
                </a:gridCol>
                <a:gridCol w="2866629">
                  <a:extLst>
                    <a:ext uri="{9D8B030D-6E8A-4147-A177-3AD203B41FA5}">
                      <a16:colId xmlns:a16="http://schemas.microsoft.com/office/drawing/2014/main" val="3902102420"/>
                    </a:ext>
                  </a:extLst>
                </a:gridCol>
              </a:tblGrid>
              <a:tr h="377179">
                <a:tc>
                  <a:txBody>
                    <a:bodyPr/>
                    <a:lstStyle/>
                    <a:p>
                      <a:pPr algn="ctr" fontAlgn="b"/>
                      <a:r>
                        <a:rPr lang="en-US" sz="2400" b="1" i="0" u="none" strike="noStrike">
                          <a:solidFill>
                            <a:srgbClr val="000000"/>
                          </a:solidFill>
                          <a:effectLst/>
                          <a:latin typeface="Georgia" panose="02040502050405020303" pitchFamily="18" charset="0"/>
                        </a:rPr>
                        <a:t>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Time</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tc>
                  <a:txBody>
                    <a:bodyPr/>
                    <a:lstStyle/>
                    <a:p>
                      <a:pPr algn="ctr" fontAlgn="b"/>
                      <a:r>
                        <a:rPr lang="en-US" sz="2400" b="1" i="0" u="none" strike="noStrike">
                          <a:solidFill>
                            <a:srgbClr val="000000"/>
                          </a:solidFill>
                          <a:effectLst/>
                          <a:latin typeface="Georgia" panose="02040502050405020303" pitchFamily="18" charset="0"/>
                        </a:rPr>
                        <a:t>Lead</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1616314883"/>
                  </a:ext>
                </a:extLst>
              </a:tr>
              <a:tr h="377179">
                <a:tc>
                  <a:txBody>
                    <a:bodyPr/>
                    <a:lstStyle/>
                    <a:p>
                      <a:pPr algn="ctr" fontAlgn="b"/>
                      <a:r>
                        <a:rPr lang="en-US" sz="2400" b="0" i="0" u="none" strike="noStrike" dirty="0">
                          <a:solidFill>
                            <a:srgbClr val="000000"/>
                          </a:solidFill>
                          <a:effectLst/>
                          <a:latin typeface="Georgia" panose="02040502050405020303" pitchFamily="18" charset="0"/>
                        </a:rPr>
                        <a:t>Sunday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dirty="0">
                          <a:solidFill>
                            <a:srgbClr val="000000"/>
                          </a:solidFill>
                          <a:effectLst/>
                          <a:latin typeface="Georgia" panose="02040502050405020303" pitchFamily="18" charset="0"/>
                        </a:rPr>
                        <a:t>3:00 pm to 5:00 pm</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Joshua Tapp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5490384"/>
                  </a:ext>
                </a:extLst>
              </a:tr>
              <a:tr h="377179">
                <a:tc>
                  <a:txBody>
                    <a:bodyPr/>
                    <a:lstStyle/>
                    <a:p>
                      <a:pPr algn="ctr" fontAlgn="b"/>
                      <a:r>
                        <a:rPr lang="en-US" sz="2400" b="0" i="0" u="none" strike="noStrike">
                          <a:solidFill>
                            <a:srgbClr val="000000"/>
                          </a:solidFill>
                          <a:effectLst/>
                          <a:latin typeface="Georgia" panose="02040502050405020303" pitchFamily="18" charset="0"/>
                        </a:rPr>
                        <a:t>Monday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Posted in Group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Nathan Holmes</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047078"/>
                  </a:ext>
                </a:extLst>
              </a:tr>
              <a:tr h="377179">
                <a:tc>
                  <a:txBody>
                    <a:bodyPr/>
                    <a:lstStyle/>
                    <a:p>
                      <a:pPr algn="ctr" fontAlgn="b"/>
                      <a:r>
                        <a:rPr lang="en-US" sz="2400" b="0" i="0" u="none" strike="noStrike">
                          <a:solidFill>
                            <a:srgbClr val="000000"/>
                          </a:solidFill>
                          <a:effectLst/>
                          <a:latin typeface="Georgia" panose="02040502050405020303" pitchFamily="18" charset="0"/>
                        </a:rPr>
                        <a:t>Tuesday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Posted in Group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Joshua Tapp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6488454"/>
                  </a:ext>
                </a:extLst>
              </a:tr>
              <a:tr h="377179">
                <a:tc>
                  <a:txBody>
                    <a:bodyPr/>
                    <a:lstStyle/>
                    <a:p>
                      <a:pPr algn="ctr" fontAlgn="b"/>
                      <a:r>
                        <a:rPr lang="en-US" sz="2400" b="0" i="0" u="none" strike="noStrike">
                          <a:solidFill>
                            <a:srgbClr val="000000"/>
                          </a:solidFill>
                          <a:effectLst/>
                          <a:latin typeface="Georgia" panose="02040502050405020303" pitchFamily="18" charset="0"/>
                        </a:rPr>
                        <a:t>Wednesday*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Posted in Group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Pamela Tapp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7231758"/>
                  </a:ext>
                </a:extLst>
              </a:tr>
              <a:tr h="377179">
                <a:tc>
                  <a:txBody>
                    <a:bodyPr/>
                    <a:lstStyle/>
                    <a:p>
                      <a:pPr algn="ctr" fontAlgn="b"/>
                      <a:r>
                        <a:rPr lang="en-US" sz="2400" b="0" i="0" u="none" strike="noStrike">
                          <a:solidFill>
                            <a:srgbClr val="000000"/>
                          </a:solidFill>
                          <a:effectLst/>
                          <a:latin typeface="Georgia" panose="02040502050405020303" pitchFamily="18" charset="0"/>
                        </a:rPr>
                        <a:t>Thursday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Posted in Group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Nathan Holmes</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3436152"/>
                  </a:ext>
                </a:extLst>
              </a:tr>
              <a:tr h="377179">
                <a:tc>
                  <a:txBody>
                    <a:bodyPr/>
                    <a:lstStyle/>
                    <a:p>
                      <a:pPr algn="ctr" fontAlgn="b"/>
                      <a:r>
                        <a:rPr lang="en-US" sz="2400" b="0" i="0" u="none" strike="noStrike">
                          <a:solidFill>
                            <a:srgbClr val="000000"/>
                          </a:solidFill>
                          <a:effectLst/>
                          <a:latin typeface="Georgia" panose="02040502050405020303" pitchFamily="18" charset="0"/>
                        </a:rPr>
                        <a:t>Friday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Posted in Group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Joshua Tapp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5073339"/>
                  </a:ext>
                </a:extLst>
              </a:tr>
              <a:tr h="377179">
                <a:tc>
                  <a:txBody>
                    <a:bodyPr/>
                    <a:lstStyle/>
                    <a:p>
                      <a:pPr algn="ctr" fontAlgn="b"/>
                      <a:r>
                        <a:rPr lang="en-US" sz="2400" b="0" i="0" u="none" strike="noStrike">
                          <a:solidFill>
                            <a:srgbClr val="000000"/>
                          </a:solidFill>
                          <a:effectLst/>
                          <a:latin typeface="Georgia" panose="02040502050405020303" pitchFamily="18" charset="0"/>
                        </a:rPr>
                        <a:t>Saturday</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Posted in Group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2400" b="0" i="0" u="none" strike="noStrike">
                          <a:solidFill>
                            <a:srgbClr val="000000"/>
                          </a:solidFill>
                          <a:effectLst/>
                          <a:latin typeface="Georgia" panose="02040502050405020303" pitchFamily="18" charset="0"/>
                        </a:rPr>
                        <a:t>Joshua Tapp</a:t>
                      </a:r>
                    </a:p>
                  </a:txBody>
                  <a:tcPr marL="18846" marR="18846" marT="188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4740756"/>
                  </a:ext>
                </a:extLst>
              </a:tr>
              <a:tr h="508893">
                <a:tc gridSpan="3">
                  <a:txBody>
                    <a:bodyPr/>
                    <a:lstStyle/>
                    <a:p>
                      <a:pPr algn="l" fontAlgn="b"/>
                      <a:r>
                        <a:rPr lang="en-US" sz="2400" b="0" i="0" u="none" strike="noStrike">
                          <a:solidFill>
                            <a:srgbClr val="000000"/>
                          </a:solidFill>
                          <a:effectLst/>
                          <a:latin typeface="Georgia" panose="02040502050405020303" pitchFamily="18" charset="0"/>
                        </a:rPr>
                        <a:t>* Wednesday is Ladies only.</a:t>
                      </a:r>
                    </a:p>
                  </a:txBody>
                  <a:tcPr marL="92491" marR="92491" marT="46246" marB="462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3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727953"/>
                  </a:ext>
                </a:extLst>
              </a:tr>
              <a:tr h="508893">
                <a:tc gridSpan="3">
                  <a:txBody>
                    <a:bodyPr/>
                    <a:lstStyle/>
                    <a:p>
                      <a:pPr algn="l" fontAlgn="b"/>
                      <a:r>
                        <a:rPr lang="en-US" sz="2400" b="0" i="0" u="none" strike="noStrike" dirty="0">
                          <a:solidFill>
                            <a:srgbClr val="000000"/>
                          </a:solidFill>
                          <a:effectLst/>
                          <a:latin typeface="Georgia" panose="02040502050405020303" pitchFamily="18" charset="0"/>
                        </a:rPr>
                        <a:t>** Saturday is for visitation to the saved and soul winning.</a:t>
                      </a:r>
                    </a:p>
                  </a:txBody>
                  <a:tcPr marL="92491" marR="92491" marT="46246" marB="46246"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3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6383115"/>
                  </a:ext>
                </a:extLst>
              </a:tr>
            </a:tbl>
          </a:graphicData>
        </a:graphic>
      </p:graphicFrame>
    </p:spTree>
    <p:extLst>
      <p:ext uri="{BB962C8B-B14F-4D97-AF65-F5344CB8AC3E}">
        <p14:creationId xmlns:p14="http://schemas.microsoft.com/office/powerpoint/2010/main" val="169920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
        <p:nvSpPr>
          <p:cNvPr id="4" name="Rectangle 3">
            <a:extLst>
              <a:ext uri="{FF2B5EF4-FFF2-40B4-BE49-F238E27FC236}">
                <a16:creationId xmlns:a16="http://schemas.microsoft.com/office/drawing/2014/main" id="{1211EE44-C8D4-2D7D-4592-58C89535E976}"/>
              </a:ext>
            </a:extLst>
          </p:cNvPr>
          <p:cNvSpPr/>
          <p:nvPr/>
        </p:nvSpPr>
        <p:spPr>
          <a:xfrm>
            <a:off x="0" y="1324551"/>
            <a:ext cx="12192000" cy="436722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Existing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Prayer</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Requests</a:t>
            </a:r>
            <a:endParaRPr kumimoji="0" lang="en-US" sz="5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953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6E2E90-EBA6-6EFD-0196-C254FD89C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87" y="0"/>
            <a:ext cx="10583626" cy="6858000"/>
          </a:xfrm>
          <a:prstGeom prst="rect">
            <a:avLst/>
          </a:prstGeom>
        </p:spPr>
      </p:pic>
    </p:spTree>
    <p:extLst>
      <p:ext uri="{BB962C8B-B14F-4D97-AF65-F5344CB8AC3E}">
        <p14:creationId xmlns:p14="http://schemas.microsoft.com/office/powerpoint/2010/main" val="320559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
        <p:nvSpPr>
          <p:cNvPr id="4" name="Rectangle 3">
            <a:extLst>
              <a:ext uri="{FF2B5EF4-FFF2-40B4-BE49-F238E27FC236}">
                <a16:creationId xmlns:a16="http://schemas.microsoft.com/office/drawing/2014/main" id="{1211EE44-C8D4-2D7D-4592-58C89535E976}"/>
              </a:ext>
            </a:extLst>
          </p:cNvPr>
          <p:cNvSpPr/>
          <p:nvPr/>
        </p:nvSpPr>
        <p:spPr>
          <a:xfrm>
            <a:off x="0" y="1315840"/>
            <a:ext cx="12192000" cy="436722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New</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Prayer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Requests</a:t>
            </a:r>
            <a:endParaRPr kumimoji="0" lang="en-US" sz="5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859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
        <p:nvSpPr>
          <p:cNvPr id="4" name="Rectangle 3">
            <a:extLst>
              <a:ext uri="{FF2B5EF4-FFF2-40B4-BE49-F238E27FC236}">
                <a16:creationId xmlns:a16="http://schemas.microsoft.com/office/drawing/2014/main" id="{1211EE44-C8D4-2D7D-4592-58C89535E976}"/>
              </a:ext>
            </a:extLst>
          </p:cNvPr>
          <p:cNvSpPr/>
          <p:nvPr/>
        </p:nvSpPr>
        <p:spPr>
          <a:xfrm>
            <a:off x="0" y="1836745"/>
            <a:ext cx="12192000" cy="268958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Prayer</a:t>
            </a:r>
            <a:endParaRPr kumimoji="0" lang="en-US" sz="9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70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EEF9F8B-D6E8-DDF0-E3CF-50887E8E807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E07C30-8CA5-F9F7-1593-B3F333624750}"/>
              </a:ext>
            </a:extLst>
          </p:cNvPr>
          <p:cNvSpPr/>
          <p:nvPr/>
        </p:nvSpPr>
        <p:spPr>
          <a:xfrm>
            <a:off x="0" y="1525305"/>
            <a:ext cx="12192000" cy="336925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Special Music </a:t>
            </a: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by Emma Tapp</a:t>
            </a:r>
            <a:endParaRPr kumimoji="0" lang="en-US" sz="5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8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When He Cometh</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#82</a:t>
            </a:r>
            <a:endParaRPr kumimoji="0" lang="en-US" sz="1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6B4F53F-978D-FBEB-8AC1-B78D2B61D034}"/>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80880262-0A20-B82A-C8D2-2D7DF6B6B8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1621719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3D5C7B5-4FA7-57F0-82F4-E8DE5ABF745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1E87545-6CEA-40CC-9BD9-AEB2001B9838}"/>
              </a:ext>
            </a:extLst>
          </p:cNvPr>
          <p:cNvSpPr/>
          <p:nvPr/>
        </p:nvSpPr>
        <p:spPr>
          <a:xfrm>
            <a:off x="0" y="1731259"/>
            <a:ext cx="12192000" cy="339548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Soul Winning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Testimony</a:t>
            </a:r>
            <a:endParaRPr kumimoji="0" lang="en-US" sz="1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B008480-E88A-0E09-DAD6-BA5246A00759}"/>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998F7527-09DD-55E4-219C-D504B1A93B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2599372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810223"/>
            <a:ext cx="12192000" cy="340715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Thursday Bible Study</a:t>
            </a:r>
            <a:endPar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Leviticus 23:4-44</a:t>
            </a:r>
            <a:endParaRPr kumimoji="0" lang="en-US" sz="4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Joshua Tapp</a:t>
            </a:r>
            <a:endParaRPr kumimoji="0" lang="en-US" sz="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109258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479431"/>
            <a:ext cx="12192000" cy="407419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60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2</a:t>
            </a: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/20/25</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Welcome</a:t>
            </a:r>
            <a:r>
              <a:rPr lang="en-US" sz="60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 </a:t>
            </a:r>
            <a:r>
              <a:rPr lang="en-US" sz="6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To</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Thursday Night Service</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Joshua Tapp</a:t>
            </a:r>
            <a:endPar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90C3C3F-DB26-6157-5D22-C55E145CA677}"/>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5" name="Picture 4">
            <a:extLst>
              <a:ext uri="{FF2B5EF4-FFF2-40B4-BE49-F238E27FC236}">
                <a16:creationId xmlns:a16="http://schemas.microsoft.com/office/drawing/2014/main" id="{2FA62321-0621-049A-725F-F0F716BB68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79850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2A6CD46-2708-6B19-E76C-30A29594CA7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94612E3-088D-8430-31F6-C91FC07FCA1E}"/>
              </a:ext>
            </a:extLst>
          </p:cNvPr>
          <p:cNvSpPr/>
          <p:nvPr/>
        </p:nvSpPr>
        <p:spPr>
          <a:xfrm>
            <a:off x="0" y="1935289"/>
            <a:ext cx="12192000" cy="2953694"/>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Bible Reading</a:t>
            </a:r>
            <a:endParaRPr kumimoji="0" lang="en-US" sz="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Exodus 34:18-27</a:t>
            </a:r>
            <a:endParaRPr kumimoji="0" lang="en-US" sz="7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CCEF341-82CA-05AE-1DCA-8E3606FE9844}"/>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1C8E44D9-FB77-98BF-A754-1A5AB77513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202412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DB1D4D-9166-F00D-AE05-25811B9A9FC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C19D2C-C606-8AEC-DF8A-0877F1E60D11}"/>
              </a:ext>
            </a:extLst>
          </p:cNvPr>
          <p:cNvSpPr/>
          <p:nvPr/>
        </p:nvSpPr>
        <p:spPr>
          <a:xfrm>
            <a:off x="242887" y="104707"/>
            <a:ext cx="11706226" cy="637892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Exodus 34:18-21   The feast of unleavened bread shalt thou keep. Seven days thou shalt eat unleavened bread, as I commanded thee, in the time of the month Abib: for in the month Abib thou camest out from Egypt.  19 All that openeth the matrix is mine; and every firstling among thy cattle, whether ox or sheep, that is male.  20 But the firstling of an ass thou shalt redeem with a lamb: and if thou redeem him not, then shalt thou break his neck. All the firstborn of thy sons thou shalt redeem. And none shall appear before me empty.  21 Six days thou shalt work, but on the seventh day thou shalt rest: in earing time and in harvest thou shalt rest.</a:t>
            </a:r>
          </a:p>
        </p:txBody>
      </p:sp>
    </p:spTree>
    <p:extLst>
      <p:ext uri="{BB962C8B-B14F-4D97-AF65-F5344CB8AC3E}">
        <p14:creationId xmlns:p14="http://schemas.microsoft.com/office/powerpoint/2010/main" val="316058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D8B3E42-2BD8-5556-320C-54F0A80504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D14E8A7-2C6C-BA6E-F554-3477B0A0BF1D}"/>
              </a:ext>
            </a:extLst>
          </p:cNvPr>
          <p:cNvSpPr/>
          <p:nvPr/>
        </p:nvSpPr>
        <p:spPr>
          <a:xfrm>
            <a:off x="242887" y="35035"/>
            <a:ext cx="11706226" cy="6771405"/>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Exodus 34:22-25   And thou shalt observe the feast of weeks, of the firstfruits of wheat harvest, and the feast of ingathering at the year's end.  23 Thrice in the year shall all your men children appear before the Lord GOD, the God of Israel.  24 For I will cast out the nations before thee, and enlarge thy borders: neither shall any man desire thy land, when thou shalt go up to appear before the LORD thy God thrice in the year.  25 Thou shalt not offer the blood of my sacrifice with leaven; neither shall the sacrifice of the feast of the passover be left unto the morning.</a:t>
            </a:r>
          </a:p>
        </p:txBody>
      </p:sp>
    </p:spTree>
    <p:extLst>
      <p:ext uri="{BB962C8B-B14F-4D97-AF65-F5344CB8AC3E}">
        <p14:creationId xmlns:p14="http://schemas.microsoft.com/office/powerpoint/2010/main" val="391061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54AC56-89A0-64EF-A360-2351E7587F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6440C70-FC3D-E471-B0E5-12E31819467A}"/>
              </a:ext>
            </a:extLst>
          </p:cNvPr>
          <p:cNvSpPr/>
          <p:nvPr/>
        </p:nvSpPr>
        <p:spPr>
          <a:xfrm>
            <a:off x="242887" y="104707"/>
            <a:ext cx="11706226" cy="6562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Exodus 34:26-27   The first of the firstfruits of thy land thou shalt bring unto the house of the LORD thy God. Thou shalt not seethe a kid in his mother's milk.  27 And the LORD said unto Moses, Write thou these words: for after the tenor of these words I have made a covenant with thee and with Israel.</a:t>
            </a:r>
          </a:p>
        </p:txBody>
      </p:sp>
    </p:spTree>
    <p:extLst>
      <p:ext uri="{BB962C8B-B14F-4D97-AF65-F5344CB8AC3E}">
        <p14:creationId xmlns:p14="http://schemas.microsoft.com/office/powerpoint/2010/main" val="2546094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575651"/>
            <a:ext cx="12192000" cy="310585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Title of the </a:t>
            </a:r>
            <a:r>
              <a:rPr kumimoji="0" lang="en-US" sz="66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Bible Study</a:t>
            </a:r>
            <a:endParaRPr kumimoji="0" lang="en-US" sz="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The Seven Feasts of the Lord: God's Plan Revealed</a:t>
            </a:r>
            <a:endParaRPr kumimoji="0" lang="en-US" sz="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3446097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04707"/>
            <a:ext cx="11706226" cy="6254533"/>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Passover</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2.	Feast of Unleavened Bread</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3.	Firstfruits</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4.	Feast of Weeks</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5.	Blowing of the Trumpets</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6.	Day of Atonement</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7.	Feast of Tabernacles</a:t>
            </a:r>
          </a:p>
        </p:txBody>
      </p:sp>
    </p:spTree>
    <p:extLst>
      <p:ext uri="{BB962C8B-B14F-4D97-AF65-F5344CB8AC3E}">
        <p14:creationId xmlns:p14="http://schemas.microsoft.com/office/powerpoint/2010/main" val="331487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71491"/>
            <a:ext cx="11706226" cy="536538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Passover, Feast of Unleavened Bread, Firstfruits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2.	Feast of Weeks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3.	Blowing of the Trumpets, Day of Atonement, Feast of Tabernacles</a:t>
            </a:r>
          </a:p>
        </p:txBody>
      </p:sp>
    </p:spTree>
    <p:extLst>
      <p:ext uri="{BB962C8B-B14F-4D97-AF65-F5344CB8AC3E}">
        <p14:creationId xmlns:p14="http://schemas.microsoft.com/office/powerpoint/2010/main" val="261125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6C5CB0-4131-2F6B-5792-6F64E9F56CF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FE7DD8E-91F1-C351-BCE9-F806670E6409}"/>
              </a:ext>
            </a:extLst>
          </p:cNvPr>
          <p:cNvSpPr/>
          <p:nvPr/>
        </p:nvSpPr>
        <p:spPr>
          <a:xfrm>
            <a:off x="242887" y="142807"/>
            <a:ext cx="11706226" cy="526971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8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Leviticus 23:5  In the fourteenth day of the first month at even is the LORD'S passover.</a:t>
            </a:r>
          </a:p>
        </p:txBody>
      </p:sp>
    </p:spTree>
    <p:extLst>
      <p:ext uri="{BB962C8B-B14F-4D97-AF65-F5344CB8AC3E}">
        <p14:creationId xmlns:p14="http://schemas.microsoft.com/office/powerpoint/2010/main" val="240190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AFB2829-A31D-8A26-720E-F01B35F5996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4D72EAC-A48C-3D99-896E-C2FCB5602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5858"/>
            <a:ext cx="12188952" cy="4446283"/>
          </a:xfrm>
          <a:prstGeom prst="rect">
            <a:avLst/>
          </a:prstGeom>
        </p:spPr>
      </p:pic>
    </p:spTree>
    <p:extLst>
      <p:ext uri="{BB962C8B-B14F-4D97-AF65-F5344CB8AC3E}">
        <p14:creationId xmlns:p14="http://schemas.microsoft.com/office/powerpoint/2010/main" val="3812409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BA5E77D-21BB-9C2A-DE44-606B4C9C7BE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EE579D9-EB23-6E02-0A3D-B55939AD971C}"/>
              </a:ext>
            </a:extLst>
          </p:cNvPr>
          <p:cNvSpPr/>
          <p:nvPr/>
        </p:nvSpPr>
        <p:spPr>
          <a:xfrm>
            <a:off x="242887" y="142807"/>
            <a:ext cx="11706226" cy="6562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Leviticus 23:5-7  In the fourteenth day of the first month at even is the LORD'S passover.  6 And on the fifteenth day of the same month is the feast of unleavened bread unto the LORD: seven days ye must eat unleavened bread.  7 In the first day ye shall have an holy convocation: ye shall do no servile work therein.</a:t>
            </a:r>
          </a:p>
        </p:txBody>
      </p:sp>
    </p:spTree>
    <p:extLst>
      <p:ext uri="{BB962C8B-B14F-4D97-AF65-F5344CB8AC3E}">
        <p14:creationId xmlns:p14="http://schemas.microsoft.com/office/powerpoint/2010/main" val="171817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2266128"/>
            <a:ext cx="12192000" cy="144045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Opening Prayer</a:t>
            </a: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3917405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23E3F58-56BD-2880-4A69-F84712DED8C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25752B4-744C-77B6-6777-B7A9F73041B8}"/>
              </a:ext>
            </a:extLst>
          </p:cNvPr>
          <p:cNvSpPr/>
          <p:nvPr/>
        </p:nvSpPr>
        <p:spPr>
          <a:xfrm>
            <a:off x="242887" y="155048"/>
            <a:ext cx="11706226" cy="5951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Exodus 12:18  In the first month, on the fourteenth day of the month at even, ye shall eat unleavened bread, until the one and twentieth day of the month at even.</a:t>
            </a:r>
          </a:p>
        </p:txBody>
      </p:sp>
    </p:spTree>
    <p:extLst>
      <p:ext uri="{BB962C8B-B14F-4D97-AF65-F5344CB8AC3E}">
        <p14:creationId xmlns:p14="http://schemas.microsoft.com/office/powerpoint/2010/main" val="2956883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DFF5E6B-9547-C2FE-8173-1F581D7EABA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B90F53-3AB3-5009-8446-E6F6141C477F}"/>
              </a:ext>
            </a:extLst>
          </p:cNvPr>
          <p:cNvSpPr/>
          <p:nvPr/>
        </p:nvSpPr>
        <p:spPr>
          <a:xfrm>
            <a:off x="242887" y="142807"/>
            <a:ext cx="11706226" cy="653723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Ezekiel 45:21  In the first month, in the fourteenth day of the month, ye shall have the passover, a feast of seven days; unleavened bread shall be eaten.</a:t>
            </a:r>
          </a:p>
        </p:txBody>
      </p:sp>
    </p:spTree>
    <p:extLst>
      <p:ext uri="{BB962C8B-B14F-4D97-AF65-F5344CB8AC3E}">
        <p14:creationId xmlns:p14="http://schemas.microsoft.com/office/powerpoint/2010/main" val="1417976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1F75EF3-4056-B8D0-9D2C-7D1F736880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692EDED-6D89-7E2B-D31F-ABD4065DC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0947"/>
            <a:ext cx="12188952" cy="2796106"/>
          </a:xfrm>
          <a:prstGeom prst="rect">
            <a:avLst/>
          </a:prstGeom>
        </p:spPr>
      </p:pic>
    </p:spTree>
    <p:extLst>
      <p:ext uri="{BB962C8B-B14F-4D97-AF65-F5344CB8AC3E}">
        <p14:creationId xmlns:p14="http://schemas.microsoft.com/office/powerpoint/2010/main" val="3370805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69B219E-6ED6-8EB5-A4EC-8702A14365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F78A733-AB4C-9596-F3A4-41E81DECD46F}"/>
              </a:ext>
            </a:extLst>
          </p:cNvPr>
          <p:cNvSpPr/>
          <p:nvPr/>
        </p:nvSpPr>
        <p:spPr>
          <a:xfrm>
            <a:off x="242887" y="142807"/>
            <a:ext cx="11706226" cy="612141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1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Leviticus 23:10-11  Speak unto the children of Israel, and say unto them, When ye be come into the land which I give unto you, and shall reap the harvest thereof, then ye shall bring a sheaf of the firstfruits of your harvest unto the priest:  11 And he shall wave the sheaf before the LORD, to be accepted for you: on the morrow after the sabbath the priest shall wave it.</a:t>
            </a:r>
          </a:p>
        </p:txBody>
      </p:sp>
    </p:spTree>
    <p:extLst>
      <p:ext uri="{BB962C8B-B14F-4D97-AF65-F5344CB8AC3E}">
        <p14:creationId xmlns:p14="http://schemas.microsoft.com/office/powerpoint/2010/main" val="534372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3AAB2C-1926-040D-7428-0E1DD092627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B9BADCA-183E-00CB-E1CC-250E635C7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846"/>
            <a:ext cx="12188952" cy="2850308"/>
          </a:xfrm>
          <a:prstGeom prst="rect">
            <a:avLst/>
          </a:prstGeom>
        </p:spPr>
      </p:pic>
    </p:spTree>
    <p:extLst>
      <p:ext uri="{BB962C8B-B14F-4D97-AF65-F5344CB8AC3E}">
        <p14:creationId xmlns:p14="http://schemas.microsoft.com/office/powerpoint/2010/main" val="2255557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9FC1D1F-6974-DA14-37C4-4E55BA35C1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4467F9-A3F7-A997-98F6-BEDE9A0887D9}"/>
              </a:ext>
            </a:extLst>
          </p:cNvPr>
          <p:cNvSpPr/>
          <p:nvPr/>
        </p:nvSpPr>
        <p:spPr>
          <a:xfrm>
            <a:off x="242887" y="54896"/>
            <a:ext cx="11706226" cy="6562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Leviticus 23:15-16  And ye shall count unto you from the morrow after the sabbath, from the day that ye brought the sheaf of the wave offering; seven sabbaths shall be complete:  16 Even unto the morrow after the seventh sabbath shall ye number fifty days; and ye shall offer a new meat offering unto the LORD.</a:t>
            </a:r>
          </a:p>
        </p:txBody>
      </p:sp>
    </p:spTree>
    <p:extLst>
      <p:ext uri="{BB962C8B-B14F-4D97-AF65-F5344CB8AC3E}">
        <p14:creationId xmlns:p14="http://schemas.microsoft.com/office/powerpoint/2010/main" val="3881897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CF380F-9A55-068A-FEDC-8B035E7C168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D985694-7401-3C25-F614-356064FA5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0235"/>
            <a:ext cx="12188952" cy="2837530"/>
          </a:xfrm>
          <a:prstGeom prst="rect">
            <a:avLst/>
          </a:prstGeom>
        </p:spPr>
      </p:pic>
    </p:spTree>
    <p:extLst>
      <p:ext uri="{BB962C8B-B14F-4D97-AF65-F5344CB8AC3E}">
        <p14:creationId xmlns:p14="http://schemas.microsoft.com/office/powerpoint/2010/main" val="3348342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176542E-B5BE-78ED-E424-97DB07E75CC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B785CA3-95DB-AEFA-39A0-E5926DC34CC5}"/>
              </a:ext>
            </a:extLst>
          </p:cNvPr>
          <p:cNvSpPr/>
          <p:nvPr/>
        </p:nvSpPr>
        <p:spPr>
          <a:xfrm>
            <a:off x="242887" y="53076"/>
            <a:ext cx="11706226" cy="675184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7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13:24-27  Another parable put he forth unto them, saying, The kingdom of heaven is likened unto a man which sowed good seed in his field:  25 But while men slept, his enemy came and sowed tares among the wheat, and went his way.  26 But when the blade was sprung up, and brought forth fruit, then appeared the tares also.  27 So the servants of the householder came and said unto him, Sir, didst not thou sow good seed in thy field? from whence then hath it tares?</a:t>
            </a:r>
          </a:p>
        </p:txBody>
      </p:sp>
    </p:spTree>
    <p:extLst>
      <p:ext uri="{BB962C8B-B14F-4D97-AF65-F5344CB8AC3E}">
        <p14:creationId xmlns:p14="http://schemas.microsoft.com/office/powerpoint/2010/main" val="3636677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0421FAE-B224-00C7-4F14-ED539DEA68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9AC8300-E082-F693-8890-39197DB30508}"/>
              </a:ext>
            </a:extLst>
          </p:cNvPr>
          <p:cNvSpPr/>
          <p:nvPr/>
        </p:nvSpPr>
        <p:spPr>
          <a:xfrm>
            <a:off x="242887" y="142807"/>
            <a:ext cx="11706226" cy="6305637"/>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13:28-30  He said unto them, An enemy hath done this. The servants said unto him, Wilt thou then that we go and gather them up?  29 But he said, Nay; lest while ye gather up the tares, ye root up also the wheat with them.  30 Let both grow together until the harvest: and in the time of harvest I will say to the reapers, Gather ye together first the tares, and bind them in bundles to burn them: but gather the wheat into my barn.</a:t>
            </a:r>
          </a:p>
        </p:txBody>
      </p:sp>
    </p:spTree>
    <p:extLst>
      <p:ext uri="{BB962C8B-B14F-4D97-AF65-F5344CB8AC3E}">
        <p14:creationId xmlns:p14="http://schemas.microsoft.com/office/powerpoint/2010/main" val="2031004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0B56C32-3D3E-69E8-DD4B-6C7D643933A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A4473D3-95F6-749F-E2ED-22A1C6E25CEA}"/>
              </a:ext>
            </a:extLst>
          </p:cNvPr>
          <p:cNvSpPr/>
          <p:nvPr/>
        </p:nvSpPr>
        <p:spPr>
          <a:xfrm>
            <a:off x="242887" y="104707"/>
            <a:ext cx="11706226" cy="6562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Leviticus 23:23-25  And the LORD spake unto Moses, saying,  24 Speak unto the children of Israel, saying, In the seventh month, in the first day of the month, shall ye have a sabbath, a memorial of blowing of trumpets, an holy convocation.  25 Ye shall do no servile work therein: but ye shall offer an offering made by fire unto the LORD.</a:t>
            </a:r>
          </a:p>
        </p:txBody>
      </p:sp>
    </p:spTree>
    <p:extLst>
      <p:ext uri="{BB962C8B-B14F-4D97-AF65-F5344CB8AC3E}">
        <p14:creationId xmlns:p14="http://schemas.microsoft.com/office/powerpoint/2010/main" val="239533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413361"/>
            <a:ext cx="12192000" cy="431105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Song 1</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Near The Cross</a:t>
            </a:r>
            <a:endParaRPr lang="en-US" sz="54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#10</a:t>
            </a:r>
            <a:endParaRPr kumimoji="0" lang="en-US" sz="4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40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Nathan Holmes</a:t>
            </a:r>
            <a:endParaRPr lang="en-US" sz="4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600" b="1" i="1"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a:t>
            </a:r>
            <a:r>
              <a:rPr kumimoji="0" lang="en-US" sz="3600" b="1" i="1"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Please Stand For Singing </a:t>
            </a:r>
            <a:r>
              <a:rPr lang="en-US" sz="3600" b="1" i="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t>
            </a:r>
            <a:endParaRPr kumimoji="0" lang="en-US" sz="100" b="1" i="1"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160896"/>
            <a:ext cx="3017520" cy="757400"/>
          </a:xfrm>
          <a:prstGeom prst="rect">
            <a:avLst/>
          </a:prstGeom>
        </p:spPr>
      </p:pic>
    </p:spTree>
    <p:extLst>
      <p:ext uri="{BB962C8B-B14F-4D97-AF65-F5344CB8AC3E}">
        <p14:creationId xmlns:p14="http://schemas.microsoft.com/office/powerpoint/2010/main" val="2136663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43C6B80-D11E-D0E3-4E2D-ED6758979F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041CD94-C176-D7F9-717B-EEA9A6535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997134"/>
            <a:ext cx="12188952" cy="2863732"/>
          </a:xfrm>
          <a:prstGeom prst="rect">
            <a:avLst/>
          </a:prstGeom>
        </p:spPr>
      </p:pic>
    </p:spTree>
    <p:extLst>
      <p:ext uri="{BB962C8B-B14F-4D97-AF65-F5344CB8AC3E}">
        <p14:creationId xmlns:p14="http://schemas.microsoft.com/office/powerpoint/2010/main" val="2941342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931811E-EFE7-3D1A-C013-FE74DF4FBD5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02A92C4-CE99-24DC-966E-273358F317BD}"/>
              </a:ext>
            </a:extLst>
          </p:cNvPr>
          <p:cNvSpPr/>
          <p:nvPr/>
        </p:nvSpPr>
        <p:spPr>
          <a:xfrm>
            <a:off x="242887" y="149335"/>
            <a:ext cx="11706226" cy="556973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Numbers 10:9  And if ye go to war in your land against the enemy that oppresseth you, then ye shall blow an alarm with the trumpets; and ye shall be remembered before the LORD your God, and ye shall be saved from your enemies.</a:t>
            </a:r>
          </a:p>
        </p:txBody>
      </p:sp>
    </p:spTree>
    <p:extLst>
      <p:ext uri="{BB962C8B-B14F-4D97-AF65-F5344CB8AC3E}">
        <p14:creationId xmlns:p14="http://schemas.microsoft.com/office/powerpoint/2010/main" val="1671627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90D6906-DA57-F8C1-120D-33600B3E429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AE53A53-93CE-BEA8-724D-428F7246D9E0}"/>
              </a:ext>
            </a:extLst>
          </p:cNvPr>
          <p:cNvSpPr/>
          <p:nvPr/>
        </p:nvSpPr>
        <p:spPr>
          <a:xfrm>
            <a:off x="242887" y="148252"/>
            <a:ext cx="11706226" cy="626857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Leviticus 23:27-28  Also on the tenth day of this seventh month there shall be a day of atonement: it shall be an holy convocation unto you; and ye shall afflict your souls, and offer an offering made by fire unto the LORD.  28 And ye shall do no work in that same day: for it is a day of atonement, to make an atonement for you before the LORD your God.</a:t>
            </a:r>
          </a:p>
        </p:txBody>
      </p:sp>
    </p:spTree>
    <p:extLst>
      <p:ext uri="{BB962C8B-B14F-4D97-AF65-F5344CB8AC3E}">
        <p14:creationId xmlns:p14="http://schemas.microsoft.com/office/powerpoint/2010/main" val="1067479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0EB04E8-8527-2FA3-3278-156E359B161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B542715-9967-4102-DB55-7003F6D662BE}"/>
              </a:ext>
            </a:extLst>
          </p:cNvPr>
          <p:cNvSpPr/>
          <p:nvPr/>
        </p:nvSpPr>
        <p:spPr>
          <a:xfrm>
            <a:off x="242887" y="148252"/>
            <a:ext cx="11706226" cy="536538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Leviticus 23:32  It shall be unto you a sabbath of rest, and ye shall afflict your souls: in the ninth day of the month at even, from even unto even, shall ye celebrate your sabbath.</a:t>
            </a:r>
          </a:p>
        </p:txBody>
      </p:sp>
    </p:spTree>
    <p:extLst>
      <p:ext uri="{BB962C8B-B14F-4D97-AF65-F5344CB8AC3E}">
        <p14:creationId xmlns:p14="http://schemas.microsoft.com/office/powerpoint/2010/main" val="3840816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03E70CE-DC19-10BA-5167-153607DE25D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3994943-8F1C-5FC6-CDCE-393E3BDBF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2007127"/>
            <a:ext cx="12188952" cy="2843745"/>
          </a:xfrm>
          <a:prstGeom prst="rect">
            <a:avLst/>
          </a:prstGeom>
        </p:spPr>
      </p:pic>
    </p:spTree>
    <p:extLst>
      <p:ext uri="{BB962C8B-B14F-4D97-AF65-F5344CB8AC3E}">
        <p14:creationId xmlns:p14="http://schemas.microsoft.com/office/powerpoint/2010/main" val="3600619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AA28CE-83D4-0348-A176-8046C0D2F7B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C98DBF6-3C24-E3E0-DD2C-B0FB469D84C8}"/>
              </a:ext>
            </a:extLst>
          </p:cNvPr>
          <p:cNvSpPr/>
          <p:nvPr/>
        </p:nvSpPr>
        <p:spPr>
          <a:xfrm>
            <a:off x="242887" y="99262"/>
            <a:ext cx="11706226" cy="5951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Leviticus 23:34  Speak unto the children of Israel, saying, The fifteenth day of this seventh month shall be the feast of tabernacles for seven days unto the LORD.</a:t>
            </a:r>
          </a:p>
        </p:txBody>
      </p:sp>
    </p:spTree>
    <p:extLst>
      <p:ext uri="{BB962C8B-B14F-4D97-AF65-F5344CB8AC3E}">
        <p14:creationId xmlns:p14="http://schemas.microsoft.com/office/powerpoint/2010/main" val="3041662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E043502-7C36-8D02-1F2C-852D3BE56B1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C209AC5-20FF-AEA1-EADE-75A07C1F7546}"/>
              </a:ext>
            </a:extLst>
          </p:cNvPr>
          <p:cNvSpPr/>
          <p:nvPr/>
        </p:nvSpPr>
        <p:spPr>
          <a:xfrm>
            <a:off x="242887" y="104707"/>
            <a:ext cx="11706226" cy="556973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Leviticus 23:39  Also in the fifteenth day of the seventh month, when ye have gathered in the fruit of the land, ye shall keep a feast unto the LORD seven days: on the first day shall be a sabbath, and on the eighth day shall be a sabbath.</a:t>
            </a:r>
          </a:p>
        </p:txBody>
      </p:sp>
    </p:spTree>
    <p:extLst>
      <p:ext uri="{BB962C8B-B14F-4D97-AF65-F5344CB8AC3E}">
        <p14:creationId xmlns:p14="http://schemas.microsoft.com/office/powerpoint/2010/main" val="2296894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48CEAF5-81F3-0CBE-ACB2-1A4FB543A98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95A05E7-DB0D-1F55-4DC8-D6036BBF7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2919"/>
            <a:ext cx="12188952" cy="2804903"/>
          </a:xfrm>
          <a:prstGeom prst="rect">
            <a:avLst/>
          </a:prstGeom>
        </p:spPr>
      </p:pic>
    </p:spTree>
    <p:extLst>
      <p:ext uri="{BB962C8B-B14F-4D97-AF65-F5344CB8AC3E}">
        <p14:creationId xmlns:p14="http://schemas.microsoft.com/office/powerpoint/2010/main" val="2988113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841450"/>
            <a:ext cx="12192000" cy="317510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Closing Prayer</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Joshua Tapp</a:t>
            </a:r>
            <a:endParaRPr kumimoji="0" lang="en-US" sz="1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1538648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179342"/>
            <a:ext cx="12192000" cy="476874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Song 2</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Tis So Sweet To Trust in Jesus</a:t>
            </a:r>
            <a:endParaRPr kumimoji="0" lang="en-US" sz="5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#127</a:t>
            </a:r>
            <a:endParaRPr kumimoji="0" lang="en-US" sz="4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Nathan Holmes</a:t>
            </a:r>
            <a:endParaRPr kumimoji="0" lang="en-US" sz="4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Please Stand For Singing -</a:t>
            </a:r>
            <a:endParaRPr kumimoji="0" lang="en-US" sz="100" b="1" i="1"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160896"/>
            <a:ext cx="3017520" cy="757400"/>
          </a:xfrm>
          <a:prstGeom prst="rect">
            <a:avLst/>
          </a:prstGeom>
        </p:spPr>
      </p:pic>
    </p:spTree>
    <p:extLst>
      <p:ext uri="{BB962C8B-B14F-4D97-AF65-F5344CB8AC3E}">
        <p14:creationId xmlns:p14="http://schemas.microsoft.com/office/powerpoint/2010/main" val="30613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641502"/>
            <a:ext cx="12192000" cy="2889445"/>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Announcements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Joshua Tapp</a:t>
            </a:r>
            <a:endPar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3529107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49749A-36A8-4170-0F34-962388D1EB61}"/>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A06DACE-F801-3BCC-B491-B55DC5691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120013"/>
            <a:ext cx="9601200" cy="2617973"/>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380247"/>
            <a:ext cx="12192000" cy="436722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Thursday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8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February 20, 2025</a:t>
            </a:r>
            <a:endPar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2/20/25</a:t>
            </a:r>
            <a:endParaRPr kumimoji="0" lang="en-US" sz="9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288774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241723"/>
            <a:ext cx="12192000" cy="146924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Today’s Schedule</a:t>
            </a:r>
            <a:endParaRPr kumimoji="0" lang="en-US" sz="9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graphicFrame>
        <p:nvGraphicFramePr>
          <p:cNvPr id="5" name="Table 4">
            <a:extLst>
              <a:ext uri="{FF2B5EF4-FFF2-40B4-BE49-F238E27FC236}">
                <a16:creationId xmlns:a16="http://schemas.microsoft.com/office/drawing/2014/main" id="{201FC9EB-4710-6CEF-82B2-7F89F3B44C88}"/>
              </a:ext>
            </a:extLst>
          </p:cNvPr>
          <p:cNvGraphicFramePr>
            <a:graphicFrameLocks noGrp="1"/>
          </p:cNvGraphicFramePr>
          <p:nvPr>
            <p:extLst>
              <p:ext uri="{D42A27DB-BD31-4B8C-83A1-F6EECF244321}">
                <p14:modId xmlns:p14="http://schemas.microsoft.com/office/powerpoint/2010/main" val="23094045"/>
              </p:ext>
            </p:extLst>
          </p:nvPr>
        </p:nvGraphicFramePr>
        <p:xfrm>
          <a:off x="744583" y="2901048"/>
          <a:ext cx="10702833" cy="1219200"/>
        </p:xfrm>
        <a:graphic>
          <a:graphicData uri="http://schemas.openxmlformats.org/drawingml/2006/table">
            <a:tbl>
              <a:tblPr firstRow="1" firstCol="1" bandRow="1"/>
              <a:tblGrid>
                <a:gridCol w="5350528">
                  <a:extLst>
                    <a:ext uri="{9D8B030D-6E8A-4147-A177-3AD203B41FA5}">
                      <a16:colId xmlns:a16="http://schemas.microsoft.com/office/drawing/2014/main" val="2867280129"/>
                    </a:ext>
                  </a:extLst>
                </a:gridCol>
                <a:gridCol w="5352305">
                  <a:extLst>
                    <a:ext uri="{9D8B030D-6E8A-4147-A177-3AD203B41FA5}">
                      <a16:colId xmlns:a16="http://schemas.microsoft.com/office/drawing/2014/main" val="962240804"/>
                    </a:ext>
                  </a:extLst>
                </a:gridCol>
              </a:tblGrid>
              <a:tr h="0">
                <a:tc>
                  <a:txBody>
                    <a:bodyPr/>
                    <a:lstStyle/>
                    <a:p>
                      <a:pPr marL="0" marR="0" algn="r">
                        <a:spcBef>
                          <a:spcPts val="0"/>
                        </a:spcBef>
                        <a:spcAft>
                          <a:spcPts val="0"/>
                        </a:spcAft>
                      </a:pPr>
                      <a:r>
                        <a:rPr lang="en-US" sz="4000" kern="100">
                          <a:effectLst/>
                          <a:latin typeface="Georgia" panose="02040502050405020303" pitchFamily="18" charset="0"/>
                          <a:ea typeface="Calibri" panose="020F0502020204030204" pitchFamily="34" charset="0"/>
                          <a:cs typeface="Times New Roman" panose="02020603050405020304" pitchFamily="18" charset="0"/>
                        </a:rPr>
                        <a:t>Soul Winning:</a:t>
                      </a:r>
                      <a:endParaRPr lang="en-US" sz="40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4000" kern="100">
                          <a:effectLst/>
                          <a:latin typeface="Georgia" panose="02040502050405020303" pitchFamily="18" charset="0"/>
                          <a:ea typeface="Calibri" panose="020F0502020204030204" pitchFamily="34" charset="0"/>
                          <a:cs typeface="Times New Roman" panose="02020603050405020304" pitchFamily="18" charset="0"/>
                        </a:rPr>
                        <a:t>Prior to Service</a:t>
                      </a:r>
                      <a:endParaRPr lang="en-US" sz="40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12948349"/>
                  </a:ext>
                </a:extLst>
              </a:tr>
              <a:tr h="0">
                <a:tc>
                  <a:txBody>
                    <a:bodyPr/>
                    <a:lstStyle/>
                    <a:p>
                      <a:pPr marL="0" marR="0" algn="r">
                        <a:spcBef>
                          <a:spcPts val="0"/>
                        </a:spcBef>
                        <a:spcAft>
                          <a:spcPts val="0"/>
                        </a:spcAft>
                      </a:pPr>
                      <a:r>
                        <a:rPr lang="en-US" sz="4000" kern="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Thursday PM Service:</a:t>
                      </a:r>
                      <a:endParaRPr lang="en-US" sz="32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marL="0" marR="0">
                        <a:spcBef>
                          <a:spcPts val="0"/>
                        </a:spcBef>
                        <a:spcAft>
                          <a:spcPts val="0"/>
                        </a:spcAft>
                      </a:pPr>
                      <a:r>
                        <a:rPr lang="en-US" sz="4000" kern="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7:00 PM – 8:00 PM</a:t>
                      </a:r>
                      <a:endParaRPr lang="en-US" sz="3200" kern="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100706348"/>
                  </a:ext>
                </a:extLst>
              </a:tr>
            </a:tbl>
          </a:graphicData>
        </a:graphic>
      </p:graphicFrame>
    </p:spTree>
    <p:extLst>
      <p:ext uri="{BB962C8B-B14F-4D97-AF65-F5344CB8AC3E}">
        <p14:creationId xmlns:p14="http://schemas.microsoft.com/office/powerpoint/2010/main" val="409378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175048"/>
            <a:ext cx="12192000" cy="1195327"/>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Our </a:t>
            </a:r>
            <a:r>
              <a:rPr kumimoji="0" lang="en-US" sz="7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Church Services:</a:t>
            </a:r>
            <a:endPar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
        <p:nvSpPr>
          <p:cNvPr id="6" name="Rectangle 5">
            <a:extLst>
              <a:ext uri="{FF2B5EF4-FFF2-40B4-BE49-F238E27FC236}">
                <a16:creationId xmlns:a16="http://schemas.microsoft.com/office/drawing/2014/main" id="{49A483C8-5E12-13A7-6DF4-3F3276D527F9}"/>
              </a:ext>
            </a:extLst>
          </p:cNvPr>
          <p:cNvSpPr/>
          <p:nvPr/>
        </p:nvSpPr>
        <p:spPr>
          <a:xfrm>
            <a:off x="0" y="2567427"/>
            <a:ext cx="12192000" cy="358707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Sunday School 10 am</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Sunday Worship 11 am</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Sunday Evening 6 pm</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5400" b="1">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Thursday Bible Study 7 pm</a:t>
            </a:r>
            <a:endParaRPr kumimoji="0" lang="en-US" sz="5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660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
        <p:nvSpPr>
          <p:cNvPr id="5" name="Rectangle 4">
            <a:extLst>
              <a:ext uri="{FF2B5EF4-FFF2-40B4-BE49-F238E27FC236}">
                <a16:creationId xmlns:a16="http://schemas.microsoft.com/office/drawing/2014/main" id="{E84997DD-4B2D-9369-5097-3EC07DDACE57}"/>
              </a:ext>
            </a:extLst>
          </p:cNvPr>
          <p:cNvSpPr/>
          <p:nvPr/>
        </p:nvSpPr>
        <p:spPr>
          <a:xfrm>
            <a:off x="0" y="1460798"/>
            <a:ext cx="12192000" cy="3619517"/>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Visit Our Website:</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TrueWordsBaptist.org</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Sunday School Lessons, Sermons, Bible Studies, Daily Bible Reading, and More</a:t>
            </a:r>
            <a:endParaRPr kumimoji="0" lang="en-US" sz="3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4060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109039</TotalTime>
  <Words>2008</Words>
  <Application>Microsoft Office PowerPoint</Application>
  <PresentationFormat>Widescreen</PresentationFormat>
  <Paragraphs>271</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Joshua Tapp</cp:lastModifiedBy>
  <cp:revision>676</cp:revision>
  <cp:lastPrinted>2020-01-28T17:57:24Z</cp:lastPrinted>
  <dcterms:created xsi:type="dcterms:W3CDTF">2019-08-31T20:33:16Z</dcterms:created>
  <dcterms:modified xsi:type="dcterms:W3CDTF">2025-02-20T18:46:01Z</dcterms:modified>
</cp:coreProperties>
</file>