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31" r:id="rId5"/>
    <p:sldId id="832" r:id="rId6"/>
    <p:sldId id="834" r:id="rId7"/>
    <p:sldId id="835" r:id="rId8"/>
    <p:sldId id="836" r:id="rId9"/>
    <p:sldId id="837" r:id="rId10"/>
    <p:sldId id="838" r:id="rId11"/>
    <p:sldId id="839" r:id="rId12"/>
    <p:sldId id="853" r:id="rId13"/>
    <p:sldId id="793" r:id="rId1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100" d="100"/>
          <a:sy n="100" d="100"/>
        </p:scale>
        <p:origin x="120"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8</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8:14  And that which fell among thorns are they, which, when they have heard, go forth, and are choked with cares and riches and pleasures of this life, and bring no fruit to perfection.</a:t>
            </a:r>
          </a:p>
        </p:txBody>
      </p:sp>
    </p:spTree>
    <p:extLst>
      <p:ext uri="{BB962C8B-B14F-4D97-AF65-F5344CB8AC3E}">
        <p14:creationId xmlns:p14="http://schemas.microsoft.com/office/powerpoint/2010/main" val="2889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8:15  But that on the good ground are they, which in an honest and good heart, having heard the word, keep it, and bring forth fruit with patience.</a:t>
            </a:r>
          </a:p>
        </p:txBody>
      </p:sp>
    </p:spTree>
    <p:extLst>
      <p:ext uri="{BB962C8B-B14F-4D97-AF65-F5344CB8AC3E}">
        <p14:creationId xmlns:p14="http://schemas.microsoft.com/office/powerpoint/2010/main" val="83820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E2326B-910D-788A-BCB1-69834DA5A998}"/>
              </a:ext>
            </a:extLst>
          </p:cNvPr>
          <p:cNvGraphicFramePr>
            <a:graphicFrameLocks noGrp="1"/>
          </p:cNvGraphicFramePr>
          <p:nvPr>
            <p:extLst>
              <p:ext uri="{D42A27DB-BD31-4B8C-83A1-F6EECF244321}">
                <p14:modId xmlns:p14="http://schemas.microsoft.com/office/powerpoint/2010/main" val="1044465468"/>
              </p:ext>
            </p:extLst>
          </p:nvPr>
        </p:nvGraphicFramePr>
        <p:xfrm>
          <a:off x="3436594" y="0"/>
          <a:ext cx="5318812" cy="6858000"/>
        </p:xfrm>
        <a:graphic>
          <a:graphicData uri="http://schemas.openxmlformats.org/drawingml/2006/table">
            <a:tbl>
              <a:tblPr firstRow="1" firstCol="1" bandRow="1"/>
              <a:tblGrid>
                <a:gridCol w="320838">
                  <a:extLst>
                    <a:ext uri="{9D8B030D-6E8A-4147-A177-3AD203B41FA5}">
                      <a16:colId xmlns:a16="http://schemas.microsoft.com/office/drawing/2014/main" val="1833990331"/>
                    </a:ext>
                  </a:extLst>
                </a:gridCol>
                <a:gridCol w="905781">
                  <a:extLst>
                    <a:ext uri="{9D8B030D-6E8A-4147-A177-3AD203B41FA5}">
                      <a16:colId xmlns:a16="http://schemas.microsoft.com/office/drawing/2014/main" val="3537898392"/>
                    </a:ext>
                  </a:extLst>
                </a:gridCol>
                <a:gridCol w="1390702">
                  <a:extLst>
                    <a:ext uri="{9D8B030D-6E8A-4147-A177-3AD203B41FA5}">
                      <a16:colId xmlns:a16="http://schemas.microsoft.com/office/drawing/2014/main" val="2261613711"/>
                    </a:ext>
                  </a:extLst>
                </a:gridCol>
                <a:gridCol w="1446207">
                  <a:extLst>
                    <a:ext uri="{9D8B030D-6E8A-4147-A177-3AD203B41FA5}">
                      <a16:colId xmlns:a16="http://schemas.microsoft.com/office/drawing/2014/main" val="2700956011"/>
                    </a:ext>
                  </a:extLst>
                </a:gridCol>
                <a:gridCol w="656313">
                  <a:extLst>
                    <a:ext uri="{9D8B030D-6E8A-4147-A177-3AD203B41FA5}">
                      <a16:colId xmlns:a16="http://schemas.microsoft.com/office/drawing/2014/main" val="3673675058"/>
                    </a:ext>
                  </a:extLst>
                </a:gridCol>
                <a:gridCol w="598971">
                  <a:extLst>
                    <a:ext uri="{9D8B030D-6E8A-4147-A177-3AD203B41FA5}">
                      <a16:colId xmlns:a16="http://schemas.microsoft.com/office/drawing/2014/main" val="2045501196"/>
                    </a:ext>
                  </a:extLst>
                </a:gridCol>
              </a:tblGrid>
              <a:tr h="342900">
                <a:tc>
                  <a:txBody>
                    <a:bodyPr/>
                    <a:lstStyle/>
                    <a:p>
                      <a:pPr marL="0" marR="0" algn="ctr"/>
                      <a:r>
                        <a:rPr lang="en-US" sz="1100" b="1"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r>
                        <a:rPr lang="en-US" sz="1100" b="1"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Category</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r>
                        <a:rPr lang="en-US" sz="1100" b="1"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1</a:t>
                      </a:r>
                      <a:r>
                        <a:rPr lang="en-US" sz="1100" b="1" kern="100" baseline="300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st</a:t>
                      </a:r>
                      <a:r>
                        <a:rPr lang="en-US" sz="1100" b="1"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 Part of Parable</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r>
                        <a:rPr lang="en-US" sz="1100" b="1"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2</a:t>
                      </a:r>
                      <a:r>
                        <a:rPr lang="en-US" sz="1100" b="1" kern="100" baseline="300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nd</a:t>
                      </a:r>
                      <a:r>
                        <a:rPr lang="en-US" sz="1100" b="1"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 Part of Parable</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r>
                        <a:rPr lang="en-US" sz="1100" b="1"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Saved</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r>
                        <a:rPr lang="en-US" sz="1100" b="1"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Fruit</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48116954"/>
                  </a:ext>
                </a:extLst>
              </a:tr>
              <a:tr h="342900">
                <a:tc>
                  <a:txBody>
                    <a:bodyPr/>
                    <a:lstStyle/>
                    <a:p>
                      <a:pPr marL="0" marR="0" algn="ctr"/>
                      <a:r>
                        <a:rPr lang="en-US" sz="1100" b="1"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1</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Seed by the Wayside</a:t>
                      </a: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Trodden down</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Fowls devoured it</a:t>
                      </a: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They hear</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Devil takes it away</a:t>
                      </a: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r>
                        <a:rPr lang="en-US" sz="1100"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No</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r>
                        <a:rPr lang="en-US" sz="1100"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No</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45834126"/>
                  </a:ext>
                </a:extLst>
              </a:tr>
              <a:tr h="2057400">
                <a:tc>
                  <a:txBody>
                    <a:bodyPr/>
                    <a:lstStyle/>
                    <a:p>
                      <a:pPr marL="0" marR="0" algn="ctr"/>
                      <a:r>
                        <a:rPr lang="en-US" sz="1100" b="1"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2</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Seed upon a Rock</a:t>
                      </a: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Not much earth</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Sprung up</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Scorched</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No root</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Withered away</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Lacked moisture</a:t>
                      </a: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They hear</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Receive the word with joy</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Receive with gladness</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Have no root</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Believe for a while</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Time of temptation</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Tribulation arises</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Persecution arises</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He is offended</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Fall away</a:t>
                      </a: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r>
                        <a:rPr lang="en-US" sz="1100"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Yes</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33"/>
                    </a:solidFill>
                  </a:tcPr>
                </a:tc>
                <a:tc>
                  <a:txBody>
                    <a:bodyPr/>
                    <a:lstStyle/>
                    <a:p>
                      <a:pPr marL="0" marR="0" algn="ctr"/>
                      <a:r>
                        <a:rPr lang="en-US" sz="1100"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No</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934336503"/>
                  </a:ext>
                </a:extLst>
              </a:tr>
              <a:tr h="2057400">
                <a:tc>
                  <a:txBody>
                    <a:bodyPr/>
                    <a:lstStyle/>
                    <a:p>
                      <a:pPr marL="0" marR="0" algn="ctr"/>
                      <a:r>
                        <a:rPr lang="en-US" sz="1100" b="1"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3</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Seed among the Thorns</a:t>
                      </a: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Thorns sprang up with it</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Thorns choked it</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Yielded no fruit</a:t>
                      </a: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Hear</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Go forth</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Choked with cares</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Choked with riches</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Choked with pleasures</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Deceitfulness of riches</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Lusts of other things</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Choke the word</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Bring no fruit</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Becomes unfruitful</a:t>
                      </a: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r>
                        <a:rPr lang="en-US" sz="1100"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Yes</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33"/>
                    </a:solidFill>
                  </a:tcPr>
                </a:tc>
                <a:tc>
                  <a:txBody>
                    <a:bodyPr/>
                    <a:lstStyle/>
                    <a:p>
                      <a:pPr marL="0" marR="0" algn="ctr"/>
                      <a:r>
                        <a:rPr lang="en-US" sz="1100"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No</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015952302"/>
                  </a:ext>
                </a:extLst>
              </a:tr>
              <a:tr h="2057400">
                <a:tc>
                  <a:txBody>
                    <a:bodyPr/>
                    <a:lstStyle/>
                    <a:p>
                      <a:pPr marL="0" marR="0" algn="ctr"/>
                      <a:r>
                        <a:rPr lang="en-US" sz="1100" b="1"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4</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Seed on Good Ground</a:t>
                      </a: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Sprang up</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Yield fruit</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Increased</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Bare fruit an hundredfold</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Brought forth fruit</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Some an hundredfold</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Some sixtyfold</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Some thirtyfold</a:t>
                      </a: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Honest</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Good heart</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Heard the word</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Understands the word</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Keep the word</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Bring forth fruit</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Bears fruit</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With patience</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Hundredfold</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Sixty</a:t>
                      </a:r>
                    </a:p>
                    <a:p>
                      <a:pPr marL="0" marR="0"/>
                      <a:r>
                        <a:rPr lang="en-US" sz="1100" kern="100">
                          <a:effectLst/>
                          <a:latin typeface="Georgia" panose="02040502050405020303" pitchFamily="18" charset="0"/>
                          <a:ea typeface="Calibri" panose="020F0502020204030204" pitchFamily="34" charset="0"/>
                          <a:cs typeface="Times New Roman" panose="02020603050405020304" pitchFamily="18" charset="0"/>
                        </a:rPr>
                        <a:t>Thirty</a:t>
                      </a: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r>
                        <a:rPr lang="en-US" sz="1100"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Yes</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33"/>
                    </a:solidFill>
                  </a:tcPr>
                </a:tc>
                <a:tc>
                  <a:txBody>
                    <a:bodyPr/>
                    <a:lstStyle/>
                    <a:p>
                      <a:pPr marL="0" marR="0" algn="ctr"/>
                      <a:r>
                        <a:rPr lang="en-US" sz="1100" kern="100">
                          <a:solidFill>
                            <a:srgbClr val="000000"/>
                          </a:solidFill>
                          <a:effectLst/>
                          <a:latin typeface="Georgia" panose="02040502050405020303" pitchFamily="18" charset="0"/>
                          <a:ea typeface="Calibri" panose="020F0502020204030204" pitchFamily="34" charset="0"/>
                          <a:cs typeface="Times New Roman" panose="02020603050405020304" pitchFamily="18" charset="0"/>
                        </a:rPr>
                        <a:t>Yes</a:t>
                      </a:r>
                      <a:endParaRPr lang="en-US" sz="1100" kern="100">
                        <a:effectLst/>
                        <a:latin typeface="Georgia" panose="02040502050405020303" pitchFamily="18" charset="0"/>
                        <a:ea typeface="Calibri" panose="020F0502020204030204" pitchFamily="34" charset="0"/>
                        <a:cs typeface="Times New Roman" panose="02020603050405020304" pitchFamily="18" charset="0"/>
                      </a:endParaRPr>
                    </a:p>
                  </a:txBody>
                  <a:tcPr marL="65872" marR="65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33"/>
                    </a:solidFill>
                  </a:tcPr>
                </a:tc>
                <a:extLst>
                  <a:ext uri="{0D108BD9-81ED-4DB2-BD59-A6C34878D82A}">
                    <a16:rowId xmlns:a16="http://schemas.microsoft.com/office/drawing/2014/main" val="749817665"/>
                  </a:ext>
                </a:extLst>
              </a:tr>
            </a:tbl>
          </a:graphicData>
        </a:graphic>
      </p:graphicFrame>
    </p:spTree>
    <p:extLst>
      <p:ext uri="{BB962C8B-B14F-4D97-AF65-F5344CB8AC3E}">
        <p14:creationId xmlns:p14="http://schemas.microsoft.com/office/powerpoint/2010/main" val="337205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20544"/>
            <a:ext cx="12192000" cy="3797386"/>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Getting Your Life In Order:</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Parable</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of the Sower</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8:4-6  And when much people were gathered together, and were come to him out of every city, he spake by a parable:  5 A sower went out to sow his seed: and as he sowed, some fell by the way side; and it was trodden down, and the fowls of the air devoured it.  6 And some fell upon a rock; and as soon as it was sprung up, it withered away, because it lacked moisture.</a:t>
            </a: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8:7-8  And some fell among thorns; and the thorns sprang up with it, and choked it.  8 And other fell on good ground, and sprang up, and bare fruit an hundredfold. And when he had said these things, he cried, He that hath ears to hear, let him hear.</a:t>
            </a:r>
          </a:p>
        </p:txBody>
      </p:sp>
    </p:spTree>
    <p:extLst>
      <p:ext uri="{BB962C8B-B14F-4D97-AF65-F5344CB8AC3E}">
        <p14:creationId xmlns:p14="http://schemas.microsoft.com/office/powerpoint/2010/main" val="18805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4B1952-ADD7-EB73-478B-807007525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28755"/>
            <a:ext cx="12188952" cy="2065707"/>
          </a:xfrm>
          <a:prstGeom prst="rect">
            <a:avLst/>
          </a:prstGeom>
        </p:spPr>
      </p:pic>
    </p:spTree>
    <p:extLst>
      <p:ext uri="{BB962C8B-B14F-4D97-AF65-F5344CB8AC3E}">
        <p14:creationId xmlns:p14="http://schemas.microsoft.com/office/powerpoint/2010/main" val="125113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8:11  Now the parable is this: The seed is the word of God.</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8:12  Those by the way side are they that hear; then cometh the devil, and taketh away the word out of their hearts, lest they should believe and be saved.</a:t>
            </a:r>
          </a:p>
        </p:txBody>
      </p:sp>
    </p:spTree>
    <p:extLst>
      <p:ext uri="{BB962C8B-B14F-4D97-AF65-F5344CB8AC3E}">
        <p14:creationId xmlns:p14="http://schemas.microsoft.com/office/powerpoint/2010/main" val="270649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8:13  They on the rock are they, which, when they hear, receive the word with joy; and these have no root, which for a while believe, and in time of temptation fall away.</a:t>
            </a:r>
          </a:p>
        </p:txBody>
      </p:sp>
    </p:spTree>
    <p:extLst>
      <p:ext uri="{BB962C8B-B14F-4D97-AF65-F5344CB8AC3E}">
        <p14:creationId xmlns:p14="http://schemas.microsoft.com/office/powerpoint/2010/main" val="387726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10:17  So then faith cometh by hearing, and hearing by the word of God.</a:t>
            </a:r>
          </a:p>
        </p:txBody>
      </p:sp>
    </p:spTree>
    <p:extLst>
      <p:ext uri="{BB962C8B-B14F-4D97-AF65-F5344CB8AC3E}">
        <p14:creationId xmlns:p14="http://schemas.microsoft.com/office/powerpoint/2010/main" val="1321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84584</TotalTime>
  <Words>585</Words>
  <Application>Microsoft Office PowerPoint</Application>
  <PresentationFormat>Widescreen</PresentationFormat>
  <Paragraphs>95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594</cp:revision>
  <cp:lastPrinted>2020-01-28T17:57:24Z</cp:lastPrinted>
  <dcterms:created xsi:type="dcterms:W3CDTF">2019-08-31T20:33:16Z</dcterms:created>
  <dcterms:modified xsi:type="dcterms:W3CDTF">2024-11-20T00:55:23Z</dcterms:modified>
</cp:coreProperties>
</file>